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57" r:id="rId3"/>
    <p:sldId id="306" r:id="rId4"/>
    <p:sldId id="258" r:id="rId5"/>
    <p:sldId id="302" r:id="rId6"/>
    <p:sldId id="260" r:id="rId7"/>
    <p:sldId id="261" r:id="rId8"/>
    <p:sldId id="308" r:id="rId9"/>
    <p:sldId id="307" r:id="rId10"/>
    <p:sldId id="262" r:id="rId11"/>
    <p:sldId id="263" r:id="rId12"/>
    <p:sldId id="303" r:id="rId13"/>
    <p:sldId id="309" r:id="rId14"/>
    <p:sldId id="266" r:id="rId15"/>
    <p:sldId id="304" r:id="rId16"/>
    <p:sldId id="268" r:id="rId17"/>
    <p:sldId id="305" r:id="rId18"/>
    <p:sldId id="288" r:id="rId19"/>
    <p:sldId id="289" r:id="rId20"/>
    <p:sldId id="290" r:id="rId21"/>
    <p:sldId id="291" r:id="rId22"/>
    <p:sldId id="292" r:id="rId23"/>
    <p:sldId id="274" r:id="rId24"/>
    <p:sldId id="301" r:id="rId25"/>
    <p:sldId id="275" r:id="rId26"/>
    <p:sldId id="276" r:id="rId27"/>
    <p:sldId id="277" r:id="rId28"/>
  </p:sldIdLst>
  <p:sldSz cx="12192000" cy="6858000"/>
  <p:notesSz cx="6797675" cy="9926638"/>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86"/>
    <p:restoredTop sz="95179"/>
  </p:normalViewPr>
  <p:slideViewPr>
    <p:cSldViewPr snapToGrid="0">
      <p:cViewPr varScale="1">
        <p:scale>
          <a:sx n="85" d="100"/>
          <a:sy n="85" d="100"/>
        </p:scale>
        <p:origin x="30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7C5DC340-6DD9-4B71-8BB2-A96937BD5BDF}" type="datetimeFigureOut">
              <a:rPr lang="zh-CN" altLang="en-US" smtClean="0"/>
              <a:t>2021/6/11</a:t>
            </a:fld>
            <a:endParaRPr lang="zh-CN" altLang="en-US"/>
          </a:p>
        </p:txBody>
      </p:sp>
      <p:sp>
        <p:nvSpPr>
          <p:cNvPr id="4" name="页脚占位符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790E0A6-1ABF-40E2-9F73-9796BA706C71}" type="slidenum">
              <a:rPr lang="zh-CN" altLang="en-US" smtClean="0"/>
              <a:t>‹#›</a:t>
            </a:fld>
            <a:endParaRPr lang="zh-CN" altLang="en-US"/>
          </a:p>
        </p:txBody>
      </p:sp>
    </p:spTree>
    <p:extLst>
      <p:ext uri="{BB962C8B-B14F-4D97-AF65-F5344CB8AC3E}">
        <p14:creationId xmlns:p14="http://schemas.microsoft.com/office/powerpoint/2010/main" val="36052829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8BE56B8-37C2-4CDC-B585-F6ACCBFA764A}" type="datetimeFigureOut">
              <a:rPr lang="zh-CN" altLang="en-US" smtClean="0"/>
              <a:t>2021/6/11</a:t>
            </a:fld>
            <a:endParaRPr lang="zh-CN" altLang="en-US"/>
          </a:p>
        </p:txBody>
      </p:sp>
      <p:sp>
        <p:nvSpPr>
          <p:cNvPr id="4" name="幻灯片图像占位符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0FE6AC4-BD8B-41EE-8AFB-7ACF88CB9F39}" type="slidenum">
              <a:rPr lang="zh-CN" altLang="en-US" smtClean="0"/>
              <a:t>‹#›</a:t>
            </a:fld>
            <a:endParaRPr lang="zh-CN" altLang="en-US"/>
          </a:p>
        </p:txBody>
      </p:sp>
    </p:spTree>
    <p:extLst>
      <p:ext uri="{BB962C8B-B14F-4D97-AF65-F5344CB8AC3E}">
        <p14:creationId xmlns:p14="http://schemas.microsoft.com/office/powerpoint/2010/main" val="30979633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p:txBody>
          <a:bodyPr/>
          <a:lstStyle/>
          <a:p>
            <a:fld id="{B0FE6AC4-BD8B-41EE-8AFB-7ACF88CB9F39}" type="slidenum">
              <a:rPr lang="zh-CN" altLang="en-US" smtClean="0"/>
              <a:t>1</a:t>
            </a:fld>
            <a:endParaRPr lang="zh-CN" altLang="en-US"/>
          </a:p>
        </p:txBody>
      </p:sp>
    </p:spTree>
    <p:extLst>
      <p:ext uri="{BB962C8B-B14F-4D97-AF65-F5344CB8AC3E}">
        <p14:creationId xmlns:p14="http://schemas.microsoft.com/office/powerpoint/2010/main" val="44177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p:txBody>
      </p:sp>
      <p:sp>
        <p:nvSpPr>
          <p:cNvPr id="4" name="灯片编号占位符 3"/>
          <p:cNvSpPr>
            <a:spLocks noGrp="1"/>
          </p:cNvSpPr>
          <p:nvPr>
            <p:ph type="sldNum" sz="quarter" idx="10"/>
          </p:nvPr>
        </p:nvSpPr>
        <p:spPr/>
        <p:txBody>
          <a:bodyPr/>
          <a:lstStyle/>
          <a:p>
            <a:fld id="{7DB99553-2FED-4426-A29E-ABF4F38EC584}" type="slidenum">
              <a:rPr lang="zh-CN" altLang="en-US" smtClean="0"/>
              <a:t>3</a:t>
            </a:fld>
            <a:endParaRPr lang="zh-CN" altLang="en-US"/>
          </a:p>
        </p:txBody>
      </p:sp>
    </p:spTree>
    <p:extLst>
      <p:ext uri="{BB962C8B-B14F-4D97-AF65-F5344CB8AC3E}">
        <p14:creationId xmlns:p14="http://schemas.microsoft.com/office/powerpoint/2010/main" val="3386897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幻灯片编号占位符 3"/>
          <p:cNvSpPr>
            <a:spLocks noGrp="1"/>
          </p:cNvSpPr>
          <p:nvPr>
            <p:ph type="sldNum" sz="quarter" idx="10"/>
          </p:nvPr>
        </p:nvSpPr>
        <p:spPr/>
        <p:txBody>
          <a:bodyPr/>
          <a:lstStyle/>
          <a:p>
            <a:fld id="{B0FE6AC4-BD8B-41EE-8AFB-7ACF88CB9F39}" type="slidenum">
              <a:rPr lang="zh-CN" altLang="en-US" smtClean="0"/>
              <a:t>14</a:t>
            </a:fld>
            <a:endParaRPr lang="zh-CN" altLang="en-US"/>
          </a:p>
        </p:txBody>
      </p:sp>
    </p:spTree>
    <p:extLst>
      <p:ext uri="{BB962C8B-B14F-4D97-AF65-F5344CB8AC3E}">
        <p14:creationId xmlns:p14="http://schemas.microsoft.com/office/powerpoint/2010/main" val="1203315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AE09EADA-E9D4-C443-B19B-AA5C81BF5884}" type="datetime1">
              <a:rPr lang="zh-CN" altLang="en-US" smtClean="0"/>
              <a:t>2021/6/11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4BAE5B3-BE46-4E18-80F1-3E1CF5BEC112}" type="slidenum">
              <a:rPr lang="zh-CN" altLang="en-US" smtClean="0"/>
              <a:t>‹#›</a:t>
            </a:fld>
            <a:endParaRPr lang="zh-CN" altLang="en-US"/>
          </a:p>
        </p:txBody>
      </p:sp>
    </p:spTree>
    <p:extLst>
      <p:ext uri="{BB962C8B-B14F-4D97-AF65-F5344CB8AC3E}">
        <p14:creationId xmlns:p14="http://schemas.microsoft.com/office/powerpoint/2010/main" val="2929954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19D79F3-B68F-874A-86A2-918D27D86726}" type="datetime1">
              <a:rPr lang="zh-CN" altLang="en-US" smtClean="0"/>
              <a:t>2021/6/11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4BAE5B3-BE46-4E18-80F1-3E1CF5BEC112}" type="slidenum">
              <a:rPr lang="zh-CN" altLang="en-US" smtClean="0"/>
              <a:t>‹#›</a:t>
            </a:fld>
            <a:endParaRPr lang="zh-CN" altLang="en-US"/>
          </a:p>
        </p:txBody>
      </p:sp>
    </p:spTree>
    <p:extLst>
      <p:ext uri="{BB962C8B-B14F-4D97-AF65-F5344CB8AC3E}">
        <p14:creationId xmlns:p14="http://schemas.microsoft.com/office/powerpoint/2010/main" val="2875164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A77C9A4-7271-B34F-B066-FA50B01D1393}" type="datetime1">
              <a:rPr lang="zh-CN" altLang="en-US" smtClean="0"/>
              <a:t>2021/6/11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4BAE5B3-BE46-4E18-80F1-3E1CF5BEC112}" type="slidenum">
              <a:rPr lang="zh-CN" altLang="en-US" smtClean="0"/>
              <a:t>‹#›</a:t>
            </a:fld>
            <a:endParaRPr lang="zh-CN" altLang="en-US"/>
          </a:p>
        </p:txBody>
      </p:sp>
    </p:spTree>
    <p:extLst>
      <p:ext uri="{BB962C8B-B14F-4D97-AF65-F5344CB8AC3E}">
        <p14:creationId xmlns:p14="http://schemas.microsoft.com/office/powerpoint/2010/main" val="2841673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D080587-94D9-FE46-A71C-96ACAD0BA419}" type="datetime1">
              <a:rPr lang="zh-CN" altLang="en-US" smtClean="0"/>
              <a:t>2021/6/11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4BAE5B3-BE46-4E18-80F1-3E1CF5BEC112}" type="slidenum">
              <a:rPr lang="zh-CN" altLang="en-US" smtClean="0"/>
              <a:t>‹#›</a:t>
            </a:fld>
            <a:endParaRPr lang="zh-CN" altLang="en-US"/>
          </a:p>
        </p:txBody>
      </p:sp>
    </p:spTree>
    <p:extLst>
      <p:ext uri="{BB962C8B-B14F-4D97-AF65-F5344CB8AC3E}">
        <p14:creationId xmlns:p14="http://schemas.microsoft.com/office/powerpoint/2010/main" val="3661337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02231A57-8315-184B-A58F-BAAEEC5C78FF}" type="datetime1">
              <a:rPr lang="zh-CN" altLang="en-US" smtClean="0"/>
              <a:t>2021/6/11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4BAE5B3-BE46-4E18-80F1-3E1CF5BEC112}" type="slidenum">
              <a:rPr lang="zh-CN" altLang="en-US" smtClean="0"/>
              <a:t>‹#›</a:t>
            </a:fld>
            <a:endParaRPr lang="zh-CN" altLang="en-US"/>
          </a:p>
        </p:txBody>
      </p:sp>
    </p:spTree>
    <p:extLst>
      <p:ext uri="{BB962C8B-B14F-4D97-AF65-F5344CB8AC3E}">
        <p14:creationId xmlns:p14="http://schemas.microsoft.com/office/powerpoint/2010/main" val="3762232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165059BB-FEE5-B246-BDDF-6E92EA359AAD}" type="datetime1">
              <a:rPr lang="zh-CN" altLang="en-US" smtClean="0"/>
              <a:t>2021/6/11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4BAE5B3-BE46-4E18-80F1-3E1CF5BEC112}" type="slidenum">
              <a:rPr lang="zh-CN" altLang="en-US" smtClean="0"/>
              <a:t>‹#›</a:t>
            </a:fld>
            <a:endParaRPr lang="zh-CN" altLang="en-US"/>
          </a:p>
        </p:txBody>
      </p:sp>
    </p:spTree>
    <p:extLst>
      <p:ext uri="{BB962C8B-B14F-4D97-AF65-F5344CB8AC3E}">
        <p14:creationId xmlns:p14="http://schemas.microsoft.com/office/powerpoint/2010/main" val="2817709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57150E0-E55A-5F41-92D9-5248DF577E59}" type="datetime1">
              <a:rPr lang="zh-CN" altLang="en-US" smtClean="0"/>
              <a:t>2021/6/11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4BAE5B3-BE46-4E18-80F1-3E1CF5BEC112}" type="slidenum">
              <a:rPr lang="zh-CN" altLang="en-US" smtClean="0"/>
              <a:t>‹#›</a:t>
            </a:fld>
            <a:endParaRPr lang="zh-CN" altLang="en-US"/>
          </a:p>
        </p:txBody>
      </p:sp>
    </p:spTree>
    <p:extLst>
      <p:ext uri="{BB962C8B-B14F-4D97-AF65-F5344CB8AC3E}">
        <p14:creationId xmlns:p14="http://schemas.microsoft.com/office/powerpoint/2010/main" val="1509993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A0A4B46-25C8-AD4F-B915-7FC3DD1CB8CE}" type="datetime1">
              <a:rPr lang="zh-CN" altLang="en-US" smtClean="0"/>
              <a:t>2021/6/11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4BAE5B3-BE46-4E18-80F1-3E1CF5BEC112}" type="slidenum">
              <a:rPr lang="zh-CN" altLang="en-US" smtClean="0"/>
              <a:t>‹#›</a:t>
            </a:fld>
            <a:endParaRPr lang="zh-CN" altLang="en-US"/>
          </a:p>
        </p:txBody>
      </p:sp>
    </p:spTree>
    <p:extLst>
      <p:ext uri="{BB962C8B-B14F-4D97-AF65-F5344CB8AC3E}">
        <p14:creationId xmlns:p14="http://schemas.microsoft.com/office/powerpoint/2010/main" val="836196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39D494F-2867-9747-A1DC-40B7D91D3D91}" type="datetime1">
              <a:rPr lang="zh-CN" altLang="en-US" smtClean="0"/>
              <a:t>2021/6/11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4BAE5B3-BE46-4E18-80F1-3E1CF5BEC112}" type="slidenum">
              <a:rPr lang="zh-CN" altLang="en-US" smtClean="0"/>
              <a:t>‹#›</a:t>
            </a:fld>
            <a:endParaRPr lang="zh-CN" altLang="en-US"/>
          </a:p>
        </p:txBody>
      </p:sp>
    </p:spTree>
    <p:extLst>
      <p:ext uri="{BB962C8B-B14F-4D97-AF65-F5344CB8AC3E}">
        <p14:creationId xmlns:p14="http://schemas.microsoft.com/office/powerpoint/2010/main" val="1869339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ED06B09F-6252-434F-8E96-DFAD971C3C3F}" type="datetime1">
              <a:rPr lang="zh-CN" altLang="en-US" smtClean="0"/>
              <a:t>2021/6/11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4BAE5B3-BE46-4E18-80F1-3E1CF5BEC112}" type="slidenum">
              <a:rPr lang="zh-CN" altLang="en-US" smtClean="0"/>
              <a:t>‹#›</a:t>
            </a:fld>
            <a:endParaRPr lang="zh-CN" altLang="en-US"/>
          </a:p>
        </p:txBody>
      </p:sp>
    </p:spTree>
    <p:extLst>
      <p:ext uri="{BB962C8B-B14F-4D97-AF65-F5344CB8AC3E}">
        <p14:creationId xmlns:p14="http://schemas.microsoft.com/office/powerpoint/2010/main" val="1908047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36F4A10-0F87-CD48-9694-B7B1C61F696F}" type="datetime1">
              <a:rPr lang="zh-CN" altLang="en-US" smtClean="0"/>
              <a:t>2021/6/11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4BAE5B3-BE46-4E18-80F1-3E1CF5BEC112}" type="slidenum">
              <a:rPr lang="zh-CN" altLang="en-US" smtClean="0"/>
              <a:t>‹#›</a:t>
            </a:fld>
            <a:endParaRPr lang="zh-CN" altLang="en-US"/>
          </a:p>
        </p:txBody>
      </p:sp>
    </p:spTree>
    <p:extLst>
      <p:ext uri="{BB962C8B-B14F-4D97-AF65-F5344CB8AC3E}">
        <p14:creationId xmlns:p14="http://schemas.microsoft.com/office/powerpoint/2010/main" val="3352123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D3B977-D00F-1549-AB43-570EE1545A9D}" type="datetime1">
              <a:rPr lang="zh-CN" altLang="en-US" smtClean="0"/>
              <a:t>2021/6/11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BAE5B3-BE46-4E18-80F1-3E1CF5BEC112}" type="slidenum">
              <a:rPr lang="zh-CN" altLang="en-US" smtClean="0"/>
              <a:t>‹#›</a:t>
            </a:fld>
            <a:endParaRPr lang="zh-CN" altLang="en-US"/>
          </a:p>
        </p:txBody>
      </p:sp>
    </p:spTree>
    <p:extLst>
      <p:ext uri="{BB962C8B-B14F-4D97-AF65-F5344CB8AC3E}">
        <p14:creationId xmlns:p14="http://schemas.microsoft.com/office/powerpoint/2010/main" val="41448933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940904" y="591866"/>
            <a:ext cx="10031896" cy="2387600"/>
          </a:xfrm>
        </p:spPr>
        <p:txBody>
          <a:bodyPr>
            <a:normAutofit/>
          </a:bodyPr>
          <a:lstStyle/>
          <a:p>
            <a:r>
              <a:rPr lang="en-US" altLang="zh-CN" sz="4800" dirty="0">
                <a:latin typeface="Arial" panose="020B0604020202020204" pitchFamily="34" charset="0"/>
                <a:cs typeface="Arial" panose="020B0604020202020204" pitchFamily="34" charset="0"/>
              </a:rPr>
              <a:t>28-Homobrassinolide- </a:t>
            </a:r>
            <a:r>
              <a:rPr lang="en-US" altLang="zh-CN" sz="4800" dirty="0" smtClean="0">
                <a:latin typeface="Arial" panose="020B0604020202020204" pitchFamily="34" charset="0"/>
                <a:cs typeface="Arial" panose="020B0604020202020204" pitchFamily="34" charset="0"/>
              </a:rPr>
              <a:t>CIPAC Full Scale Collaborative Study</a:t>
            </a:r>
            <a:endParaRPr lang="zh-CN" altLang="en-US" sz="4800" dirty="0">
              <a:latin typeface="Arial" panose="020B0604020202020204" pitchFamily="34" charset="0"/>
              <a:cs typeface="Arial" panose="020B0604020202020204" pitchFamily="34" charset="0"/>
            </a:endParaRPr>
          </a:p>
        </p:txBody>
      </p:sp>
      <p:sp>
        <p:nvSpPr>
          <p:cNvPr id="4" name="副标题 2"/>
          <p:cNvSpPr>
            <a:spLocks noGrp="1"/>
          </p:cNvSpPr>
          <p:nvPr>
            <p:ph type="subTitle" idx="1"/>
          </p:nvPr>
        </p:nvSpPr>
        <p:spPr>
          <a:xfrm>
            <a:off x="4373217" y="3694198"/>
            <a:ext cx="7702242" cy="1547310"/>
          </a:xfrm>
        </p:spPr>
        <p:txBody>
          <a:bodyPr>
            <a:noAutofit/>
          </a:bodyPr>
          <a:lstStyle/>
          <a:p>
            <a:pPr algn="l"/>
            <a:r>
              <a:rPr lang="en-US" altLang="zh-CN" sz="2000" dirty="0" smtClean="0">
                <a:latin typeface="Arial" panose="020B0604020202020204" pitchFamily="34" charset="0"/>
                <a:cs typeface="Arial" panose="020B0604020202020204" pitchFamily="34" charset="0"/>
              </a:rPr>
              <a:t>CIPAC </a:t>
            </a:r>
            <a:r>
              <a:rPr lang="en-US" altLang="zh-CN" sz="2000" dirty="0">
                <a:latin typeface="Arial" panose="020B0604020202020204" pitchFamily="34" charset="0"/>
                <a:cs typeface="Arial" panose="020B0604020202020204" pitchFamily="34" charset="0"/>
              </a:rPr>
              <a:t>technical meeting </a:t>
            </a:r>
            <a:r>
              <a:rPr lang="en-US" altLang="zh-CN" sz="2000" dirty="0" smtClean="0">
                <a:latin typeface="Arial" panose="020B0604020202020204" pitchFamily="34" charset="0"/>
                <a:cs typeface="Arial" panose="020B0604020202020204" pitchFamily="34" charset="0"/>
              </a:rPr>
              <a:t>2021</a:t>
            </a:r>
            <a:endParaRPr lang="en-US" altLang="zh-CN" sz="2000" dirty="0">
              <a:latin typeface="Arial" panose="020B0604020202020204" pitchFamily="34" charset="0"/>
              <a:cs typeface="Arial" panose="020B0604020202020204" pitchFamily="34" charset="0"/>
            </a:endParaRPr>
          </a:p>
          <a:p>
            <a:pPr algn="l"/>
            <a:r>
              <a:rPr lang="en-US" altLang="zh-CN" sz="2000" dirty="0" smtClean="0">
                <a:latin typeface="Arial" panose="020B0604020202020204" pitchFamily="34" charset="0"/>
                <a:cs typeface="Arial" panose="020B0604020202020204" pitchFamily="34" charset="0"/>
              </a:rPr>
              <a:t>Jason Zhang </a:t>
            </a:r>
            <a:r>
              <a:rPr lang="en-US" altLang="zh-CN" sz="2000" dirty="0">
                <a:latin typeface="Arial" panose="020B0604020202020204" pitchFamily="34" charset="0"/>
                <a:cs typeface="Arial" panose="020B0604020202020204" pitchFamily="34" charset="0"/>
              </a:rPr>
              <a:t>(Chinese Pesticide Advisory Committee, CHIPAC)</a:t>
            </a:r>
          </a:p>
        </p:txBody>
      </p:sp>
      <p:sp>
        <p:nvSpPr>
          <p:cNvPr id="5" name="文本框 4"/>
          <p:cNvSpPr txBox="1"/>
          <p:nvPr/>
        </p:nvSpPr>
        <p:spPr>
          <a:xfrm>
            <a:off x="4134525" y="5241508"/>
            <a:ext cx="7225055" cy="400110"/>
          </a:xfrm>
          <a:prstGeom prst="rect">
            <a:avLst/>
          </a:prstGeom>
          <a:noFill/>
        </p:spPr>
        <p:txBody>
          <a:bodyPr wrap="none" rtlCol="0">
            <a:spAutoFit/>
          </a:bodyPr>
          <a:lstStyle/>
          <a:p>
            <a:r>
              <a:rPr lang="en-US" altLang="zh-CN" sz="2000" dirty="0">
                <a:latin typeface="Arial" panose="020B0604020202020204" pitchFamily="34" charset="0"/>
                <a:cs typeface="Arial" panose="020B0604020202020204" pitchFamily="34" charset="0"/>
              </a:rPr>
              <a:t>Method developed by Jiangxi </a:t>
            </a:r>
            <a:r>
              <a:rPr lang="en-US" altLang="zh-CN" sz="2000" dirty="0" err="1">
                <a:latin typeface="Arial" panose="020B0604020202020204" pitchFamily="34" charset="0"/>
                <a:cs typeface="Arial" panose="020B0604020202020204" pitchFamily="34" charset="0"/>
              </a:rPr>
              <a:t>Windeal</a:t>
            </a:r>
            <a:r>
              <a:rPr lang="en-US" altLang="zh-CN" sz="2000" dirty="0">
                <a:latin typeface="Arial" panose="020B0604020202020204" pitchFamily="34" charset="0"/>
                <a:cs typeface="Arial" panose="020B0604020202020204" pitchFamily="34" charset="0"/>
              </a:rPr>
              <a:t> Biotechnology Co., Ltd.</a:t>
            </a:r>
          </a:p>
        </p:txBody>
      </p:sp>
      <p:sp>
        <p:nvSpPr>
          <p:cNvPr id="3" name="幻灯片编号占位符 2"/>
          <p:cNvSpPr>
            <a:spLocks noGrp="1"/>
          </p:cNvSpPr>
          <p:nvPr>
            <p:ph type="sldNum" sz="quarter" idx="12"/>
          </p:nvPr>
        </p:nvSpPr>
        <p:spPr/>
        <p:txBody>
          <a:bodyPr/>
          <a:lstStyle/>
          <a:p>
            <a:fld id="{04BAE5B3-BE46-4E18-80F1-3E1CF5BEC112}" type="slidenum">
              <a:rPr lang="zh-CN" altLang="en-US" smtClean="0"/>
              <a:t>1</a:t>
            </a:fld>
            <a:endParaRPr lang="zh-CN" altLang="en-US" dirty="0"/>
          </a:p>
        </p:txBody>
      </p:sp>
    </p:spTree>
    <p:extLst>
      <p:ext uri="{BB962C8B-B14F-4D97-AF65-F5344CB8AC3E}">
        <p14:creationId xmlns:p14="http://schemas.microsoft.com/office/powerpoint/2010/main" val="16198461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856060" y="463888"/>
            <a:ext cx="7429499" cy="110892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a:lstStyle>
          <a:p>
            <a:r>
              <a:rPr lang="en-US" altLang="zh-CN" dirty="0" smtClean="0">
                <a:latin typeface="Helvetica" panose="020B0604020202020204" pitchFamily="34" charset="0"/>
                <a:cs typeface="Helvetica" panose="020B0604020202020204" pitchFamily="34" charset="0"/>
              </a:rPr>
              <a:t>Study format</a:t>
            </a:r>
            <a:endParaRPr lang="zh-CN" altLang="en-US" dirty="0">
              <a:latin typeface="Helvetica" panose="020B0604020202020204" pitchFamily="34" charset="0"/>
              <a:cs typeface="Helvetica" panose="020B0604020202020204" pitchFamily="34" charset="0"/>
            </a:endParaRPr>
          </a:p>
        </p:txBody>
      </p:sp>
      <p:sp>
        <p:nvSpPr>
          <p:cNvPr id="5" name="内容占位符 2"/>
          <p:cNvSpPr txBox="1">
            <a:spLocks/>
          </p:cNvSpPr>
          <p:nvPr/>
        </p:nvSpPr>
        <p:spPr>
          <a:xfrm>
            <a:off x="1469836" y="1737219"/>
            <a:ext cx="7924685" cy="4300326"/>
          </a:xfrm>
          <a:prstGeom prst="rect">
            <a:avLst/>
          </a:prstGeom>
        </p:spPr>
        <p:txBody>
          <a:bodyPr vert="horz" lIns="91440" tIns="45720" rIns="91440" bIns="45720" rtlCol="0">
            <a:noAutofit/>
          </a:bodyPr>
          <a:lstStyle>
            <a:lvl1pPr marL="171450" indent="-171450" algn="l" defTabSz="685800"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a:lstStyle>
          <a:p>
            <a:pPr>
              <a:buFont typeface="Wingdings" panose="05000000000000000000" pitchFamily="2" charset="2"/>
              <a:buChar char="ü"/>
            </a:pPr>
            <a:r>
              <a:rPr lang="en-US" altLang="zh-CN" b="1" dirty="0" smtClean="0">
                <a:latin typeface="Arial" panose="020B0604020202020204" pitchFamily="34" charset="0"/>
                <a:cs typeface="Arial" panose="020B0604020202020204" pitchFamily="34" charset="0"/>
              </a:rPr>
              <a:t>Samples</a:t>
            </a:r>
            <a:endParaRPr lang="en-US" altLang="zh-CN" sz="1200" b="1" dirty="0" smtClean="0">
              <a:latin typeface="Arial" panose="020B0604020202020204" pitchFamily="34" charset="0"/>
              <a:cs typeface="Arial" panose="020B0604020202020204" pitchFamily="34" charset="0"/>
            </a:endParaRPr>
          </a:p>
          <a:p>
            <a:pPr>
              <a:lnSpc>
                <a:spcPct val="100000"/>
              </a:lnSpc>
            </a:pPr>
            <a:r>
              <a:rPr lang="en-US" altLang="zh-CN" sz="1500" dirty="0">
                <a:latin typeface="Arial" panose="020B0604020202020204" pitchFamily="34" charset="0"/>
                <a:cs typeface="Arial" panose="020B0604020202020204" pitchFamily="34" charset="0"/>
              </a:rPr>
              <a:t>28-Homobrassinolide </a:t>
            </a:r>
            <a:r>
              <a:rPr lang="en-US" altLang="zh-CN" sz="1500" dirty="0" smtClean="0">
                <a:latin typeface="Arial" panose="020B0604020202020204" pitchFamily="34" charset="0"/>
                <a:cs typeface="Arial" panose="020B0604020202020204" pitchFamily="34" charset="0"/>
              </a:rPr>
              <a:t>Technical (</a:t>
            </a:r>
            <a:r>
              <a:rPr lang="de-CH" altLang="zh-CN" sz="1500" kern="0" dirty="0">
                <a:latin typeface="Arial" panose="020B0604020202020204" pitchFamily="34" charset="0"/>
                <a:cs typeface="Arial" panose="020B0604020202020204" pitchFamily="34" charset="0"/>
              </a:rPr>
              <a:t>SAMPLE A</a:t>
            </a:r>
            <a:r>
              <a:rPr lang="en-US" altLang="zh-CN" sz="1500" dirty="0" smtClean="0">
                <a:latin typeface="Arial" panose="020B0604020202020204" pitchFamily="34" charset="0"/>
                <a:cs typeface="Arial" panose="020B0604020202020204" pitchFamily="34" charset="0"/>
              </a:rPr>
              <a:t>)</a:t>
            </a:r>
            <a:endParaRPr lang="zh-CN" altLang="zh-CN" sz="1500" dirty="0" smtClean="0">
              <a:latin typeface="Arial" panose="020B0604020202020204" pitchFamily="34" charset="0"/>
              <a:cs typeface="Arial" panose="020B0604020202020204" pitchFamily="34" charset="0"/>
            </a:endParaRPr>
          </a:p>
          <a:p>
            <a:pPr>
              <a:lnSpc>
                <a:spcPct val="100000"/>
              </a:lnSpc>
            </a:pPr>
            <a:r>
              <a:rPr lang="en-US" altLang="zh-CN" sz="1500" dirty="0">
                <a:latin typeface="Arial" panose="020B0604020202020204" pitchFamily="34" charset="0"/>
                <a:cs typeface="Arial" panose="020B0604020202020204" pitchFamily="34" charset="0"/>
              </a:rPr>
              <a:t>28-Homobrassinolide </a:t>
            </a:r>
            <a:r>
              <a:rPr lang="en-US" altLang="zh-CN" sz="1500" dirty="0" smtClean="0">
                <a:latin typeface="Arial" panose="020B0604020202020204" pitchFamily="34" charset="0"/>
                <a:cs typeface="Arial" panose="020B0604020202020204" pitchFamily="34" charset="0"/>
              </a:rPr>
              <a:t>Technical (</a:t>
            </a:r>
            <a:r>
              <a:rPr lang="de-CH" altLang="zh-CN" sz="1500" kern="0" dirty="0">
                <a:latin typeface="Arial" panose="020B0604020202020204" pitchFamily="34" charset="0"/>
                <a:cs typeface="Arial" panose="020B0604020202020204" pitchFamily="34" charset="0"/>
              </a:rPr>
              <a:t>SAMPLE </a:t>
            </a:r>
            <a:r>
              <a:rPr lang="de-CH" altLang="zh-CN" sz="1500" kern="0" dirty="0" smtClean="0">
                <a:latin typeface="Arial" panose="020B0604020202020204" pitchFamily="34" charset="0"/>
                <a:cs typeface="Arial" panose="020B0604020202020204" pitchFamily="34" charset="0"/>
              </a:rPr>
              <a:t>B</a:t>
            </a:r>
            <a:r>
              <a:rPr lang="en-US" altLang="zh-CN" sz="1500" dirty="0" smtClean="0">
                <a:latin typeface="Arial" panose="020B0604020202020204" pitchFamily="34" charset="0"/>
                <a:cs typeface="Arial" panose="020B0604020202020204" pitchFamily="34" charset="0"/>
              </a:rPr>
              <a:t>)</a:t>
            </a:r>
            <a:endParaRPr lang="zh-CN" altLang="zh-CN" sz="1500" dirty="0" smtClean="0">
              <a:latin typeface="Arial" panose="020B0604020202020204" pitchFamily="34" charset="0"/>
              <a:cs typeface="Arial" panose="020B0604020202020204" pitchFamily="34" charset="0"/>
            </a:endParaRPr>
          </a:p>
          <a:p>
            <a:pPr>
              <a:lnSpc>
                <a:spcPct val="100000"/>
              </a:lnSpc>
            </a:pPr>
            <a:r>
              <a:rPr lang="en-US" altLang="zh-CN" sz="1500" dirty="0">
                <a:latin typeface="Arial" panose="020B0604020202020204" pitchFamily="34" charset="0"/>
                <a:cs typeface="Arial" panose="020B0604020202020204" pitchFamily="34" charset="0"/>
              </a:rPr>
              <a:t>28-Homobrassinolide </a:t>
            </a:r>
            <a:r>
              <a:rPr lang="en-US" altLang="zh-CN" sz="1500" dirty="0" smtClean="0">
                <a:latin typeface="Arial" panose="020B0604020202020204" pitchFamily="34" charset="0"/>
                <a:cs typeface="Arial" panose="020B0604020202020204" pitchFamily="34" charset="0"/>
              </a:rPr>
              <a:t>Soluble </a:t>
            </a:r>
            <a:r>
              <a:rPr lang="en-US" altLang="zh-CN" sz="1500" dirty="0">
                <a:latin typeface="Arial" panose="020B0604020202020204" pitchFamily="34" charset="0"/>
                <a:cs typeface="Arial" panose="020B0604020202020204" pitchFamily="34" charset="0"/>
              </a:rPr>
              <a:t>L</a:t>
            </a:r>
            <a:r>
              <a:rPr lang="en-US" altLang="zh-CN" sz="1500" dirty="0" smtClean="0">
                <a:latin typeface="Arial" panose="020B0604020202020204" pitchFamily="34" charset="0"/>
                <a:cs typeface="Arial" panose="020B0604020202020204" pitchFamily="34" charset="0"/>
              </a:rPr>
              <a:t>iquid </a:t>
            </a:r>
            <a:r>
              <a:rPr lang="en-US" altLang="zh-CN" sz="1500" dirty="0">
                <a:latin typeface="Arial" panose="020B0604020202020204" pitchFamily="34" charset="0"/>
                <a:cs typeface="Arial" panose="020B0604020202020204" pitchFamily="34" charset="0"/>
              </a:rPr>
              <a:t>(</a:t>
            </a:r>
            <a:r>
              <a:rPr lang="de-CH" altLang="zh-CN" sz="1500" kern="0" dirty="0">
                <a:latin typeface="Arial" panose="020B0604020202020204" pitchFamily="34" charset="0"/>
                <a:cs typeface="Arial" panose="020B0604020202020204" pitchFamily="34" charset="0"/>
              </a:rPr>
              <a:t>SAMPLE </a:t>
            </a:r>
            <a:r>
              <a:rPr lang="de-CH" altLang="zh-CN" sz="1500" kern="0" dirty="0" smtClean="0">
                <a:latin typeface="Arial" panose="020B0604020202020204" pitchFamily="34" charset="0"/>
                <a:cs typeface="Arial" panose="020B0604020202020204" pitchFamily="34" charset="0"/>
              </a:rPr>
              <a:t>C</a:t>
            </a:r>
            <a:r>
              <a:rPr lang="en-US" altLang="zh-CN" sz="1500" dirty="0" smtClean="0">
                <a:latin typeface="Arial" panose="020B0604020202020204" pitchFamily="34" charset="0"/>
                <a:cs typeface="Arial" panose="020B0604020202020204" pitchFamily="34" charset="0"/>
              </a:rPr>
              <a:t>)</a:t>
            </a:r>
            <a:endParaRPr lang="zh-CN" altLang="zh-CN" sz="1500" dirty="0" smtClean="0">
              <a:latin typeface="Arial" panose="020B0604020202020204" pitchFamily="34" charset="0"/>
              <a:cs typeface="Arial" panose="020B0604020202020204" pitchFamily="34" charset="0"/>
            </a:endParaRPr>
          </a:p>
          <a:p>
            <a:pPr>
              <a:lnSpc>
                <a:spcPct val="100000"/>
              </a:lnSpc>
            </a:pPr>
            <a:r>
              <a:rPr lang="en-US" altLang="zh-CN" sz="1500" dirty="0">
                <a:latin typeface="Arial" panose="020B0604020202020204" pitchFamily="34" charset="0"/>
                <a:cs typeface="Arial" panose="020B0604020202020204" pitchFamily="34" charset="0"/>
              </a:rPr>
              <a:t>28-Homobrassinolide </a:t>
            </a:r>
            <a:r>
              <a:rPr lang="en-US" altLang="zh-CN" sz="1500" dirty="0" smtClean="0">
                <a:latin typeface="Arial" panose="020B0604020202020204" pitchFamily="34" charset="0"/>
                <a:cs typeface="Arial" panose="020B0604020202020204" pitchFamily="34" charset="0"/>
              </a:rPr>
              <a:t>Soluble Liquid </a:t>
            </a:r>
            <a:r>
              <a:rPr lang="en-US" altLang="zh-CN" sz="1500" dirty="0">
                <a:latin typeface="Arial" panose="020B0604020202020204" pitchFamily="34" charset="0"/>
                <a:cs typeface="Arial" panose="020B0604020202020204" pitchFamily="34" charset="0"/>
              </a:rPr>
              <a:t>(</a:t>
            </a:r>
            <a:r>
              <a:rPr lang="de-CH" altLang="zh-CN" sz="1500" kern="0" dirty="0">
                <a:latin typeface="Arial" panose="020B0604020202020204" pitchFamily="34" charset="0"/>
                <a:cs typeface="Arial" panose="020B0604020202020204" pitchFamily="34" charset="0"/>
              </a:rPr>
              <a:t>SAMPLE </a:t>
            </a:r>
            <a:r>
              <a:rPr lang="de-CH" altLang="zh-CN" sz="1500" kern="0" dirty="0" smtClean="0">
                <a:latin typeface="Arial" panose="020B0604020202020204" pitchFamily="34" charset="0"/>
                <a:cs typeface="Arial" panose="020B0604020202020204" pitchFamily="34" charset="0"/>
              </a:rPr>
              <a:t>D</a:t>
            </a:r>
            <a:r>
              <a:rPr lang="en-US" altLang="zh-CN" sz="1500" dirty="0" smtClean="0">
                <a:latin typeface="Arial" panose="020B0604020202020204" pitchFamily="34" charset="0"/>
                <a:cs typeface="Arial" panose="020B0604020202020204" pitchFamily="34" charset="0"/>
              </a:rPr>
              <a:t>)</a:t>
            </a:r>
            <a:endParaRPr lang="zh-CN" altLang="zh-CN" sz="1500" dirty="0" smtClean="0">
              <a:latin typeface="Arial" panose="020B0604020202020204" pitchFamily="34" charset="0"/>
              <a:cs typeface="Arial" panose="020B0604020202020204" pitchFamily="34" charset="0"/>
            </a:endParaRPr>
          </a:p>
          <a:p>
            <a:pPr>
              <a:lnSpc>
                <a:spcPct val="100000"/>
              </a:lnSpc>
            </a:pPr>
            <a:r>
              <a:rPr lang="en-US" altLang="zh-CN" sz="1500" dirty="0">
                <a:latin typeface="Arial" panose="020B0604020202020204" pitchFamily="34" charset="0"/>
                <a:cs typeface="Arial" panose="020B0604020202020204" pitchFamily="34" charset="0"/>
              </a:rPr>
              <a:t>28-Homobrassinolide </a:t>
            </a:r>
            <a:r>
              <a:rPr lang="en-US" altLang="zh-CN" sz="1500" dirty="0" err="1">
                <a:latin typeface="Arial" panose="020B0604020202020204" pitchFamily="34" charset="0"/>
                <a:cs typeface="Arial" panose="020B0604020202020204" pitchFamily="34" charset="0"/>
              </a:rPr>
              <a:t>Emulsifiable</a:t>
            </a:r>
            <a:r>
              <a:rPr lang="en-US" altLang="zh-CN" sz="1500" dirty="0">
                <a:latin typeface="Arial" panose="020B0604020202020204" pitchFamily="34" charset="0"/>
                <a:cs typeface="Arial" panose="020B0604020202020204" pitchFamily="34" charset="0"/>
              </a:rPr>
              <a:t> </a:t>
            </a:r>
            <a:r>
              <a:rPr lang="en-US" altLang="zh-CN" sz="1500" dirty="0" smtClean="0">
                <a:latin typeface="Arial" panose="020B0604020202020204" pitchFamily="34" charset="0"/>
                <a:cs typeface="Arial" panose="020B0604020202020204" pitchFamily="34" charset="0"/>
              </a:rPr>
              <a:t>Concentrate </a:t>
            </a:r>
            <a:r>
              <a:rPr lang="en-US" altLang="zh-CN" sz="1500" dirty="0">
                <a:latin typeface="Arial" panose="020B0604020202020204" pitchFamily="34" charset="0"/>
                <a:cs typeface="Arial" panose="020B0604020202020204" pitchFamily="34" charset="0"/>
              </a:rPr>
              <a:t>(</a:t>
            </a:r>
            <a:r>
              <a:rPr lang="de-CH" altLang="zh-CN" sz="1500" kern="0" dirty="0">
                <a:latin typeface="Arial" panose="020B0604020202020204" pitchFamily="34" charset="0"/>
                <a:cs typeface="Arial" panose="020B0604020202020204" pitchFamily="34" charset="0"/>
              </a:rPr>
              <a:t>SAMPLE </a:t>
            </a:r>
            <a:r>
              <a:rPr lang="de-CH" altLang="zh-CN" sz="1500" kern="0" dirty="0" smtClean="0">
                <a:latin typeface="Arial" panose="020B0604020202020204" pitchFamily="34" charset="0"/>
                <a:cs typeface="Arial" panose="020B0604020202020204" pitchFamily="34" charset="0"/>
              </a:rPr>
              <a:t>E</a:t>
            </a:r>
            <a:r>
              <a:rPr lang="en-US" altLang="zh-CN" sz="1500" dirty="0" smtClean="0">
                <a:latin typeface="Arial" panose="020B0604020202020204" pitchFamily="34" charset="0"/>
                <a:cs typeface="Arial" panose="020B0604020202020204" pitchFamily="34" charset="0"/>
              </a:rPr>
              <a:t>)</a:t>
            </a:r>
            <a:endParaRPr lang="zh-CN" altLang="zh-CN" sz="1500" dirty="0" smtClean="0">
              <a:latin typeface="Arial" panose="020B0604020202020204" pitchFamily="34" charset="0"/>
              <a:cs typeface="Arial" panose="020B0604020202020204" pitchFamily="34" charset="0"/>
            </a:endParaRPr>
          </a:p>
          <a:p>
            <a:pPr>
              <a:buFont typeface="Wingdings" panose="05000000000000000000" pitchFamily="2" charset="2"/>
              <a:buChar char="ü"/>
            </a:pPr>
            <a:r>
              <a:rPr lang="en-US" altLang="zh-CN" b="1" dirty="0" smtClean="0">
                <a:latin typeface="Arial" panose="020B0604020202020204" pitchFamily="34" charset="0"/>
                <a:cs typeface="Arial" panose="020B0604020202020204" pitchFamily="34" charset="0"/>
              </a:rPr>
              <a:t>Protocol</a:t>
            </a:r>
            <a:endParaRPr lang="en-US" altLang="zh-CN" sz="1200" b="1" dirty="0" smtClean="0">
              <a:latin typeface="Arial" panose="020B0604020202020204" pitchFamily="34" charset="0"/>
              <a:cs typeface="Arial" panose="020B0604020202020204" pitchFamily="34" charset="0"/>
            </a:endParaRPr>
          </a:p>
          <a:p>
            <a:pPr algn="just"/>
            <a:r>
              <a:rPr lang="en-US" altLang="zh-CN" sz="1500" dirty="0">
                <a:latin typeface="Arial" panose="020B0604020202020204" pitchFamily="34" charset="0"/>
                <a:cs typeface="Arial" panose="020B0604020202020204" pitchFamily="34" charset="0"/>
              </a:rPr>
              <a:t>The samples were analyzed on two different days, each day involving duplicate injections of duplicate weights. Test and calibration solutions were prepared fresh on each day. The sample content was calculated using the mean value of the duplicate injections.</a:t>
            </a: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10</a:t>
            </a:fld>
            <a:endParaRPr lang="zh-CN" altLang="en-US"/>
          </a:p>
        </p:txBody>
      </p:sp>
    </p:spTree>
    <p:extLst>
      <p:ext uri="{BB962C8B-B14F-4D97-AF65-F5344CB8AC3E}">
        <p14:creationId xmlns:p14="http://schemas.microsoft.com/office/powerpoint/2010/main" val="38963918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881112" y="532841"/>
            <a:ext cx="7429499" cy="80872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a:lstStyle>
          <a:p>
            <a:r>
              <a:rPr lang="en-US" altLang="zh-CN" dirty="0" smtClean="0">
                <a:latin typeface="Helvetica" pitchFamily="34" charset="0"/>
                <a:cs typeface="Helvetica" pitchFamily="34" charset="0"/>
              </a:rPr>
              <a:t>Analytical conditions</a:t>
            </a:r>
            <a:endParaRPr lang="zh-CN" altLang="en-US" dirty="0">
              <a:latin typeface="Helvetica" pitchFamily="34" charset="0"/>
              <a:cs typeface="Helvetica" pitchFamily="34"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976514038"/>
              </p:ext>
            </p:extLst>
          </p:nvPr>
        </p:nvGraphicFramePr>
        <p:xfrm>
          <a:off x="1272209" y="1548551"/>
          <a:ext cx="9604338" cy="5065216"/>
        </p:xfrm>
        <a:graphic>
          <a:graphicData uri="http://schemas.openxmlformats.org/drawingml/2006/table">
            <a:tbl>
              <a:tblPr/>
              <a:tblGrid>
                <a:gridCol w="1492142"/>
                <a:gridCol w="8112196"/>
              </a:tblGrid>
              <a:tr h="455908">
                <a:tc>
                  <a:txBody>
                    <a:bodyPr/>
                    <a:lstStyle/>
                    <a:p>
                      <a:pPr marL="36000" algn="l" fontAlgn="ctr"/>
                      <a:r>
                        <a:rPr lang="en-US" sz="1500" b="1" i="0" u="none" strike="noStrike" dirty="0">
                          <a:solidFill>
                            <a:srgbClr val="000000"/>
                          </a:solidFill>
                          <a:effectLst/>
                          <a:latin typeface="Arial" panose="020B0604020202020204" pitchFamily="34" charset="0"/>
                          <a:ea typeface="宋体" panose="02010600030101010101" pitchFamily="2" charset="-122"/>
                        </a:rPr>
                        <a:t>Lab Number</a:t>
                      </a:r>
                    </a:p>
                  </a:txBody>
                  <a:tcPr marL="9522" marR="9522"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fontAlgn="ctr"/>
                      <a:r>
                        <a:rPr lang="en-US" sz="1500" b="1" i="0" u="none" strike="noStrike" dirty="0">
                          <a:solidFill>
                            <a:srgbClr val="000000"/>
                          </a:solidFill>
                          <a:effectLst/>
                          <a:latin typeface="Arial" panose="020B0604020202020204" pitchFamily="34" charset="0"/>
                          <a:ea typeface="宋体" panose="02010600030101010101" pitchFamily="2" charset="-122"/>
                        </a:rPr>
                        <a:t>Analytical Conditions</a:t>
                      </a:r>
                    </a:p>
                  </a:txBody>
                  <a:tcPr marL="9522" marR="9522" marT="95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2727">
                <a:tc>
                  <a:txBody>
                    <a:bodyPr/>
                    <a:lstStyle/>
                    <a:p>
                      <a:pPr marL="36000"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rPr>
                        <a:t>Laboratory 1</a:t>
                      </a:r>
                      <a:endParaRPr lang="zh-CN"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indent="-1350645" algn="l" defTabSz="914400" rtl="0" eaLnBrk="1" latinLnBrk="0" hangingPunct="1">
                        <a:spcAft>
                          <a:spcPts val="0"/>
                        </a:spcAft>
                      </a:pPr>
                      <a:r>
                        <a:rPr lang="en-US"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Column: SHIMADZU,  Luna 5μm C18, 250 x 4.6 mm, </a:t>
                      </a:r>
                      <a:r>
                        <a:rPr lang="en-US" sz="1600" kern="0" dirty="0" err="1" smtClean="0">
                          <a:solidFill>
                            <a:srgbClr val="000000"/>
                          </a:solidFill>
                          <a:effectLst/>
                          <a:latin typeface="Arial" panose="020B0604020202020204" pitchFamily="34" charset="0"/>
                          <a:ea typeface="宋体" panose="02010600030101010101" pitchFamily="2" charset="-122"/>
                          <a:cs typeface="Arial" panose="020B0604020202020204" pitchFamily="34" charset="0"/>
                        </a:rPr>
                        <a:t>Phenomenex</a:t>
                      </a:r>
                      <a:r>
                        <a:rPr lang="en-US"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 S/N: Η19-029626</a:t>
                      </a:r>
                    </a:p>
                    <a:p>
                      <a:pPr marL="36000" indent="-1350645" algn="l" defTabSz="914400" rtl="0" eaLnBrk="1" latinLnBrk="0" hangingPunct="1">
                        <a:spcAft>
                          <a:spcPts val="0"/>
                        </a:spcAft>
                      </a:pPr>
                      <a:r>
                        <a:rPr lang="en-US"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Remarks: </a:t>
                      </a:r>
                      <a:r>
                        <a:rPr lang="en-US" sz="1600" b="1" kern="0" dirty="0" smtClean="0">
                          <a:solidFill>
                            <a:srgbClr val="FF0000"/>
                          </a:solidFill>
                          <a:effectLst/>
                          <a:latin typeface="Arial" panose="020B0604020202020204" pitchFamily="34" charset="0"/>
                          <a:ea typeface="宋体" panose="02010600030101010101" pitchFamily="2" charset="-122"/>
                          <a:cs typeface="Arial" panose="020B0604020202020204" pitchFamily="34" charset="0"/>
                        </a:rPr>
                        <a:t>Flow rate was increased from 1ml/min to 1.3 ml/min.</a:t>
                      </a:r>
                      <a:endParaRPr lang="en-US" sz="1600" b="1" kern="0" dirty="0">
                        <a:solidFill>
                          <a:srgbClr val="FF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2727">
                <a:tc>
                  <a:txBody>
                    <a:bodyPr/>
                    <a:lstStyle/>
                    <a:p>
                      <a:pPr marL="36000"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rPr>
                        <a:t>Laboratory 2</a:t>
                      </a:r>
                      <a:endParaRPr lang="zh-CN"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indent="-1350645" algn="l" defTabSz="914400" rtl="0" eaLnBrk="1" latinLnBrk="0" hangingPunct="1">
                        <a:spcAft>
                          <a:spcPts val="0"/>
                        </a:spcAft>
                      </a:pPr>
                      <a:r>
                        <a:rPr lang="en-US"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Column: SHIMADZU, </a:t>
                      </a:r>
                      <a:r>
                        <a:rPr lang="en-US" sz="1600" kern="0" dirty="0" err="1" smtClean="0">
                          <a:solidFill>
                            <a:srgbClr val="000000"/>
                          </a:solidFill>
                          <a:effectLst/>
                          <a:latin typeface="Arial" panose="020B0604020202020204" pitchFamily="34" charset="0"/>
                          <a:ea typeface="宋体" panose="02010600030101010101" pitchFamily="2" charset="-122"/>
                          <a:cs typeface="Arial" panose="020B0604020202020204" pitchFamily="34" charset="0"/>
                        </a:rPr>
                        <a:t>Inertsil</a:t>
                      </a:r>
                      <a:r>
                        <a:rPr lang="en-US"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 ODS-C18, 250mm x 4.6mm, 3µm</a:t>
                      </a:r>
                    </a:p>
                    <a:p>
                      <a:pPr marL="36000" indent="-1350645" algn="l" defTabSz="914400" rtl="0" eaLnBrk="1" latinLnBrk="0" hangingPunct="1">
                        <a:spcAft>
                          <a:spcPts val="0"/>
                        </a:spcAft>
                      </a:pPr>
                      <a:r>
                        <a:rPr lang="en-US"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Remarks: </a:t>
                      </a:r>
                      <a:r>
                        <a:rPr lang="en-US" sz="1600" b="1" kern="0" dirty="0" smtClean="0">
                          <a:solidFill>
                            <a:srgbClr val="FF0000"/>
                          </a:solidFill>
                          <a:effectLst/>
                          <a:latin typeface="Arial" panose="020B0604020202020204" pitchFamily="34" charset="0"/>
                          <a:ea typeface="宋体" panose="02010600030101010101" pitchFamily="2" charset="-122"/>
                          <a:cs typeface="Arial" panose="020B0604020202020204" pitchFamily="34" charset="0"/>
                        </a:rPr>
                        <a:t>The particle size of the HPLC column used was 3µm.</a:t>
                      </a:r>
                      <a:endParaRPr lang="en-US" sz="1600" b="1" kern="0" dirty="0">
                        <a:solidFill>
                          <a:srgbClr val="FF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2727">
                <a:tc>
                  <a:txBody>
                    <a:bodyPr/>
                    <a:lstStyle/>
                    <a:p>
                      <a:pPr marL="36000"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rPr>
                        <a:t>Laboratory 3</a:t>
                      </a:r>
                      <a:endParaRPr lang="zh-CN"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indent="-1350645" algn="l" defTabSz="914400" rtl="0" eaLnBrk="1" latinLnBrk="0" hangingPunct="1">
                        <a:spcAft>
                          <a:spcPts val="0"/>
                        </a:spcAft>
                      </a:pPr>
                      <a:r>
                        <a:rPr lang="en-US"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Column: Agilent 250mm*4.6mm (id), packed with ZORBAX SB-C18, 5μm</a:t>
                      </a:r>
                    </a:p>
                    <a:p>
                      <a:pPr marL="36000" indent="-1350645" algn="l" defTabSz="914400" rtl="0" eaLnBrk="1" latinLnBrk="0" hangingPunct="1">
                        <a:spcAft>
                          <a:spcPts val="0"/>
                        </a:spcAft>
                      </a:pPr>
                      <a:r>
                        <a:rPr lang="en-US"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Remarks: None</a:t>
                      </a:r>
                      <a:endPar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2727">
                <a:tc>
                  <a:txBody>
                    <a:bodyPr/>
                    <a:lstStyle/>
                    <a:p>
                      <a:pPr marL="36000"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rPr>
                        <a:t>Laboratory 4</a:t>
                      </a:r>
                      <a:endParaRPr lang="zh-CN"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indent="-1350645" algn="l" defTabSz="914400" rtl="0" eaLnBrk="1" latinLnBrk="0" hangingPunct="1">
                        <a:spcAft>
                          <a:spcPts val="0"/>
                        </a:spcAft>
                      </a:pPr>
                      <a:r>
                        <a:rPr lang="en-US"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Column:  </a:t>
                      </a:r>
                      <a:r>
                        <a:rPr lang="en-US" sz="1600" kern="0" dirty="0" err="1" smtClean="0">
                          <a:solidFill>
                            <a:srgbClr val="000000"/>
                          </a:solidFill>
                          <a:effectLst/>
                          <a:latin typeface="Arial" panose="020B0604020202020204" pitchFamily="34" charset="0"/>
                          <a:ea typeface="宋体" panose="02010600030101010101" pitchFamily="2" charset="-122"/>
                          <a:cs typeface="Arial" panose="020B0604020202020204" pitchFamily="34" charset="0"/>
                        </a:rPr>
                        <a:t>AkzoNobel</a:t>
                      </a:r>
                      <a:r>
                        <a:rPr lang="en-US"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 </a:t>
                      </a:r>
                      <a:r>
                        <a:rPr lang="en-US" sz="1600" kern="0" dirty="0" err="1" smtClean="0">
                          <a:solidFill>
                            <a:srgbClr val="000000"/>
                          </a:solidFill>
                          <a:effectLst/>
                          <a:latin typeface="Arial" panose="020B0604020202020204" pitchFamily="34" charset="0"/>
                          <a:ea typeface="宋体" panose="02010600030101010101" pitchFamily="2" charset="-122"/>
                          <a:cs typeface="Arial" panose="020B0604020202020204" pitchFamily="34" charset="0"/>
                        </a:rPr>
                        <a:t>Kromasil</a:t>
                      </a:r>
                      <a:r>
                        <a:rPr lang="en-US"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 100-5C18 250 x 4.6mm, batch no. E95557</a:t>
                      </a:r>
                    </a:p>
                    <a:p>
                      <a:pPr marL="36000" indent="-1350645" algn="l" defTabSz="914400" rtl="0" eaLnBrk="1" latinLnBrk="0" hangingPunct="1">
                        <a:spcAft>
                          <a:spcPts val="0"/>
                        </a:spcAft>
                      </a:pPr>
                      <a:r>
                        <a:rPr lang="en-US"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Remarks: None</a:t>
                      </a:r>
                      <a:endPar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1818">
                <a:tc>
                  <a:txBody>
                    <a:bodyPr/>
                    <a:lstStyle/>
                    <a:p>
                      <a:pPr marL="36000"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rPr>
                        <a:t>Laboratory 5</a:t>
                      </a:r>
                      <a:endParaRPr lang="zh-CN"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indent="-1350645" algn="l" defTabSz="914400" rtl="0" eaLnBrk="1" latinLnBrk="0" hangingPunct="1">
                        <a:spcAft>
                          <a:spcPts val="0"/>
                        </a:spcAft>
                      </a:pPr>
                      <a:r>
                        <a:rPr lang="en-US"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Column:  RESTEK Roc C18 5 um; 250 x 4.6 mm</a:t>
                      </a:r>
                    </a:p>
                    <a:p>
                      <a:pPr marL="36000" indent="-1350645" algn="l" defTabSz="914400" rtl="0" eaLnBrk="1" latinLnBrk="0" hangingPunct="1">
                        <a:spcAft>
                          <a:spcPts val="0"/>
                        </a:spcAft>
                      </a:pPr>
                      <a:r>
                        <a:rPr lang="en-US"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Remarks: None</a:t>
                      </a:r>
                      <a:endPar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909">
                <a:tc>
                  <a:txBody>
                    <a:bodyPr/>
                    <a:lstStyle/>
                    <a:p>
                      <a:pPr marL="36000" indent="-1350645" algn="ctr" defTabSz="914400" rtl="0" eaLnBrk="1" latinLnBrk="0" hangingPunct="1">
                        <a:spcAft>
                          <a:spcPts val="0"/>
                        </a:spcAft>
                      </a:pPr>
                      <a:r>
                        <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rPr>
                        <a:t>Laboratory 6</a:t>
                      </a:r>
                      <a:endParaRPr lang="zh-CN"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indent="-1350645" algn="l" defTabSz="914400" rtl="0" eaLnBrk="1" latinLnBrk="0" hangingPunct="1">
                        <a:spcAft>
                          <a:spcPts val="0"/>
                        </a:spcAft>
                      </a:pPr>
                      <a:r>
                        <a:rPr lang="en-US"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Column:  ODS-3  (</a:t>
                      </a:r>
                      <a:r>
                        <a:rPr lang="en-US" sz="1600" kern="0" dirty="0" err="1" smtClean="0">
                          <a:solidFill>
                            <a:srgbClr val="000000"/>
                          </a:solidFill>
                          <a:effectLst/>
                          <a:latin typeface="Arial" panose="020B0604020202020204" pitchFamily="34" charset="0"/>
                          <a:ea typeface="宋体" panose="02010600030101010101" pitchFamily="2" charset="-122"/>
                          <a:cs typeface="Arial" panose="020B0604020202020204" pitchFamily="34" charset="0"/>
                        </a:rPr>
                        <a:t>Inertsil</a:t>
                      </a:r>
                      <a:r>
                        <a:rPr lang="en-US"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 4.6mm*250mm*5μm, C/N.5020-01732  S/N.1A7184863</a:t>
                      </a:r>
                    </a:p>
                    <a:p>
                      <a:pPr marL="36000" indent="-1350645" algn="l" defTabSz="914400" rtl="0" eaLnBrk="1" latinLnBrk="0" hangingPunct="1">
                        <a:spcAft>
                          <a:spcPts val="0"/>
                        </a:spcAft>
                      </a:pPr>
                      <a:r>
                        <a:rPr lang="en-US" sz="1600" kern="0" dirty="0" smtClean="0">
                          <a:solidFill>
                            <a:srgbClr val="000000"/>
                          </a:solidFill>
                          <a:effectLst/>
                          <a:latin typeface="Arial" panose="020B0604020202020204" pitchFamily="34" charset="0"/>
                          <a:ea typeface="宋体" panose="02010600030101010101" pitchFamily="2" charset="-122"/>
                          <a:cs typeface="Arial" panose="020B0604020202020204" pitchFamily="34" charset="0"/>
                        </a:rPr>
                        <a:t>Remarks: None</a:t>
                      </a:r>
                      <a:endParaRPr lang="en-US" sz="1600" kern="0" dirty="0">
                        <a:solidFill>
                          <a:srgbClr val="000000"/>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6771">
                <a:tc>
                  <a:txBody>
                    <a:bodyPr/>
                    <a:lstStyle/>
                    <a:p>
                      <a:pPr algn="ctr">
                        <a:spcAft>
                          <a:spcPts val="0"/>
                        </a:spcAft>
                      </a:pPr>
                      <a:r>
                        <a:rPr lang="en-US" sz="1600" kern="0" dirty="0">
                          <a:effectLst/>
                          <a:latin typeface="Arial" panose="020B0604020202020204" pitchFamily="34" charset="0"/>
                          <a:ea typeface="宋体" panose="02010600030101010101" pitchFamily="2" charset="-122"/>
                          <a:cs typeface="Times New Roman" panose="02020603050405020304" pitchFamily="18" charset="0"/>
                        </a:rPr>
                        <a:t>Laboratory 7</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spcAft>
                          <a:spcPts val="0"/>
                        </a:spcAft>
                      </a:pPr>
                      <a:r>
                        <a:rPr lang="en-US" sz="1600" kern="0" dirty="0">
                          <a:effectLst/>
                          <a:latin typeface="Arial" panose="020B0604020202020204" pitchFamily="34" charset="0"/>
                          <a:ea typeface="宋体" panose="02010600030101010101" pitchFamily="2" charset="-122"/>
                          <a:cs typeface="Times New Roman" panose="02020603050405020304" pitchFamily="18" charset="0"/>
                        </a:rPr>
                        <a:t>Column:  NUCLEOSIL 5C18 (250 mm X 4.6 mm, particle size 5 µm, Column No. L7A44)</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p>
                      <a:pPr algn="l">
                        <a:spcAft>
                          <a:spcPts val="0"/>
                        </a:spcAft>
                      </a:pPr>
                      <a:r>
                        <a:rPr lang="en-US" sz="1600" kern="0" dirty="0">
                          <a:effectLst/>
                          <a:latin typeface="Arial" panose="020B0604020202020204" pitchFamily="34" charset="0"/>
                          <a:ea typeface="宋体" panose="02010600030101010101" pitchFamily="2" charset="-122"/>
                          <a:cs typeface="Times New Roman" panose="02020603050405020304" pitchFamily="18" charset="0"/>
                        </a:rPr>
                        <a:t>Remarks: None</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840">
                <a:tc>
                  <a:txBody>
                    <a:bodyPr/>
                    <a:lstStyle/>
                    <a:p>
                      <a:pPr algn="ctr">
                        <a:spcAft>
                          <a:spcPts val="0"/>
                        </a:spcAft>
                      </a:pPr>
                      <a:r>
                        <a:rPr lang="en-US" sz="1600" kern="0" dirty="0">
                          <a:effectLst/>
                          <a:latin typeface="Arial" panose="020B0604020202020204" pitchFamily="34" charset="0"/>
                          <a:ea typeface="宋体" panose="02010600030101010101" pitchFamily="2" charset="-122"/>
                          <a:cs typeface="Times New Roman" panose="02020603050405020304" pitchFamily="18" charset="0"/>
                        </a:rPr>
                        <a:t>Laboratory 8</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spcAft>
                          <a:spcPts val="0"/>
                        </a:spcAft>
                      </a:pPr>
                      <a:r>
                        <a:rPr lang="en-US" sz="1600" kern="0" dirty="0">
                          <a:effectLst/>
                          <a:latin typeface="Arial" panose="020B0604020202020204" pitchFamily="34" charset="0"/>
                          <a:ea typeface="宋体" panose="02010600030101010101" pitchFamily="2" charset="-122"/>
                          <a:cs typeface="Times New Roman" panose="02020603050405020304" pitchFamily="18" charset="0"/>
                        </a:rPr>
                        <a:t>Column:  Agilent </a:t>
                      </a:r>
                      <a:r>
                        <a:rPr lang="en-US" sz="1600" kern="0" dirty="0" err="1">
                          <a:effectLst/>
                          <a:latin typeface="Arial" panose="020B0604020202020204" pitchFamily="34" charset="0"/>
                          <a:ea typeface="宋体" panose="02010600030101010101" pitchFamily="2" charset="-122"/>
                          <a:cs typeface="Times New Roman" panose="02020603050405020304" pitchFamily="18" charset="0"/>
                        </a:rPr>
                        <a:t>Zorbax</a:t>
                      </a:r>
                      <a:r>
                        <a:rPr lang="en-US" sz="1600" kern="0" dirty="0">
                          <a:effectLst/>
                          <a:latin typeface="Arial" panose="020B0604020202020204" pitchFamily="34" charset="0"/>
                          <a:ea typeface="宋体" panose="02010600030101010101" pitchFamily="2" charset="-122"/>
                          <a:cs typeface="Times New Roman" panose="02020603050405020304" pitchFamily="18" charset="0"/>
                        </a:rPr>
                        <a:t> SB-C18, 5 µm, 250 mm x 4.6 mm, Batch # B07021</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p>
                      <a:pPr algn="l">
                        <a:spcAft>
                          <a:spcPts val="0"/>
                        </a:spcAft>
                      </a:pPr>
                      <a:r>
                        <a:rPr lang="en-US" sz="1600" kern="0" dirty="0">
                          <a:effectLst/>
                          <a:latin typeface="Arial" panose="020B0604020202020204" pitchFamily="34" charset="0"/>
                          <a:ea typeface="宋体" panose="02010600030101010101" pitchFamily="2" charset="-122"/>
                          <a:cs typeface="Times New Roman" panose="02020603050405020304" pitchFamily="18" charset="0"/>
                        </a:rPr>
                        <a:t>Remarks: </a:t>
                      </a:r>
                      <a:r>
                        <a:rPr lang="en-US" sz="1600" b="1" kern="0" dirty="0">
                          <a:solidFill>
                            <a:srgbClr val="FF0000"/>
                          </a:solidFill>
                          <a:effectLst/>
                          <a:latin typeface="Arial" panose="020B0604020202020204" pitchFamily="34" charset="0"/>
                          <a:ea typeface="宋体" panose="02010600030101010101" pitchFamily="2" charset="-122"/>
                          <a:cs typeface="Times New Roman" panose="02020603050405020304" pitchFamily="18" charset="0"/>
                        </a:rPr>
                        <a:t>Flow rate was increased from 1ml/min to 1.5 ml/min.</a:t>
                      </a:r>
                      <a:endParaRPr lang="zh-CN" sz="1600" b="1"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840">
                <a:tc>
                  <a:txBody>
                    <a:bodyPr/>
                    <a:lstStyle/>
                    <a:p>
                      <a:pPr algn="ctr">
                        <a:spcAft>
                          <a:spcPts val="0"/>
                        </a:spcAft>
                      </a:pPr>
                      <a:r>
                        <a:rPr lang="en-US" sz="1600" kern="0" dirty="0">
                          <a:effectLst/>
                          <a:latin typeface="Arial" panose="020B0604020202020204" pitchFamily="34" charset="0"/>
                          <a:ea typeface="宋体" panose="02010600030101010101" pitchFamily="2" charset="-122"/>
                          <a:cs typeface="Times New Roman" panose="02020603050405020304" pitchFamily="18" charset="0"/>
                        </a:rPr>
                        <a:t>Laboratory 9</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spcAft>
                          <a:spcPts val="0"/>
                        </a:spcAft>
                      </a:pPr>
                      <a:r>
                        <a:rPr lang="en-US" sz="1600" kern="0" dirty="0">
                          <a:effectLst/>
                          <a:latin typeface="Arial" panose="020B0604020202020204" pitchFamily="34" charset="0"/>
                          <a:ea typeface="宋体" panose="02010600030101010101" pitchFamily="2" charset="-122"/>
                          <a:cs typeface="Times New Roman" panose="02020603050405020304" pitchFamily="18" charset="0"/>
                        </a:rPr>
                        <a:t>Column:  SHIMADZU Shim-pack VP-ODS C18 250 mm x 4.6 mm</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p>
                      <a:pPr algn="l">
                        <a:spcAft>
                          <a:spcPts val="0"/>
                        </a:spcAft>
                      </a:pPr>
                      <a:r>
                        <a:rPr lang="en-US" sz="1600" kern="0" dirty="0">
                          <a:effectLst/>
                          <a:latin typeface="Arial" panose="020B0604020202020204" pitchFamily="34" charset="0"/>
                          <a:ea typeface="宋体" panose="02010600030101010101" pitchFamily="2" charset="-122"/>
                          <a:cs typeface="Times New Roman" panose="02020603050405020304" pitchFamily="18" charset="0"/>
                        </a:rPr>
                        <a:t>Remarks: None</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2" name="幻灯片编号占位符 1"/>
          <p:cNvSpPr>
            <a:spLocks noGrp="1"/>
          </p:cNvSpPr>
          <p:nvPr>
            <p:ph type="sldNum" sz="quarter" idx="12"/>
          </p:nvPr>
        </p:nvSpPr>
        <p:spPr/>
        <p:txBody>
          <a:bodyPr/>
          <a:lstStyle/>
          <a:p>
            <a:fld id="{04BAE5B3-BE46-4E18-80F1-3E1CF5BEC112}" type="slidenum">
              <a:rPr lang="zh-CN" altLang="en-US" smtClean="0"/>
              <a:t>11</a:t>
            </a:fld>
            <a:endParaRPr lang="zh-CN" altLang="en-US"/>
          </a:p>
        </p:txBody>
      </p:sp>
    </p:spTree>
    <p:extLst>
      <p:ext uri="{BB962C8B-B14F-4D97-AF65-F5344CB8AC3E}">
        <p14:creationId xmlns:p14="http://schemas.microsoft.com/office/powerpoint/2010/main" val="5950405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4BAE5B3-BE46-4E18-80F1-3E1CF5BEC112}" type="slidenum">
              <a:rPr lang="zh-CN" altLang="en-US" smtClean="0"/>
              <a:t>12</a:t>
            </a:fld>
            <a:endParaRPr lang="zh-CN" altLang="en-US"/>
          </a:p>
        </p:txBody>
      </p:sp>
      <p:graphicFrame>
        <p:nvGraphicFramePr>
          <p:cNvPr id="5" name="表格 4"/>
          <p:cNvGraphicFramePr>
            <a:graphicFrameLocks noGrp="1"/>
          </p:cNvGraphicFramePr>
          <p:nvPr>
            <p:extLst>
              <p:ext uri="{D42A27DB-BD31-4B8C-83A1-F6EECF244321}">
                <p14:modId xmlns:p14="http://schemas.microsoft.com/office/powerpoint/2010/main" val="3084921578"/>
              </p:ext>
            </p:extLst>
          </p:nvPr>
        </p:nvGraphicFramePr>
        <p:xfrm>
          <a:off x="1124912" y="1435195"/>
          <a:ext cx="9560310" cy="3816068"/>
        </p:xfrm>
        <a:graphic>
          <a:graphicData uri="http://schemas.openxmlformats.org/drawingml/2006/table">
            <a:tbl>
              <a:tblPr firstRow="1" firstCol="1" bandRow="1"/>
              <a:tblGrid>
                <a:gridCol w="1466540"/>
                <a:gridCol w="8093770"/>
              </a:tblGrid>
              <a:tr h="508809">
                <a:tc>
                  <a:txBody>
                    <a:bodyPr/>
                    <a:lstStyle/>
                    <a:p>
                      <a:pPr algn="l">
                        <a:spcAft>
                          <a:spcPts val="0"/>
                        </a:spcAft>
                      </a:pPr>
                      <a:r>
                        <a:rPr lang="en-US" sz="1600" kern="0" dirty="0">
                          <a:effectLst/>
                          <a:latin typeface="Arial" panose="020B0604020202020204" pitchFamily="34" charset="0"/>
                          <a:ea typeface="宋体" panose="02010600030101010101" pitchFamily="2" charset="-122"/>
                          <a:cs typeface="Times New Roman" panose="02020603050405020304" pitchFamily="18" charset="0"/>
                        </a:rPr>
                        <a:t>Laboratory 10</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kern="0" dirty="0">
                          <a:effectLst/>
                          <a:latin typeface="Arial" panose="020B0604020202020204" pitchFamily="34" charset="0"/>
                          <a:ea typeface="宋体" panose="02010600030101010101" pitchFamily="2" charset="-122"/>
                          <a:cs typeface="Times New Roman" panose="02020603050405020304" pitchFamily="18" charset="0"/>
                        </a:rPr>
                        <a:t>Column:  Agilent Eclipse Plus C18 ( 4.6mm*250mm*5µm )</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p>
                      <a:pPr algn="l">
                        <a:spcAft>
                          <a:spcPts val="0"/>
                        </a:spcAft>
                      </a:pPr>
                      <a:r>
                        <a:rPr lang="en-US" sz="1600" kern="0" dirty="0">
                          <a:effectLst/>
                          <a:latin typeface="Arial" panose="020B0604020202020204" pitchFamily="34" charset="0"/>
                          <a:ea typeface="宋体" panose="02010600030101010101" pitchFamily="2" charset="-122"/>
                          <a:cs typeface="Times New Roman" panose="02020603050405020304" pitchFamily="18" charset="0"/>
                        </a:rPr>
                        <a:t>Remarks: None</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3214">
                <a:tc>
                  <a:txBody>
                    <a:bodyPr/>
                    <a:lstStyle/>
                    <a:p>
                      <a:pPr algn="l">
                        <a:spcAft>
                          <a:spcPts val="0"/>
                        </a:spcAft>
                      </a:pPr>
                      <a:r>
                        <a:rPr lang="en-US" sz="1600" kern="0">
                          <a:effectLst/>
                          <a:latin typeface="Arial" panose="020B0604020202020204" pitchFamily="34" charset="0"/>
                          <a:ea typeface="宋体" panose="02010600030101010101" pitchFamily="2" charset="-122"/>
                          <a:cs typeface="Times New Roman" panose="02020603050405020304" pitchFamily="18" charset="0"/>
                        </a:rPr>
                        <a:t>Laboratory 11</a:t>
                      </a:r>
                      <a:endParaRPr lang="zh-CN" sz="16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kern="0" dirty="0">
                          <a:effectLst/>
                          <a:latin typeface="Arial" panose="020B0604020202020204" pitchFamily="34" charset="0"/>
                          <a:ea typeface="宋体" panose="02010600030101010101" pitchFamily="2" charset="-122"/>
                          <a:cs typeface="Times New Roman" panose="02020603050405020304" pitchFamily="18" charset="0"/>
                        </a:rPr>
                        <a:t>Column:  </a:t>
                      </a:r>
                      <a:r>
                        <a:rPr lang="en-US" sz="1600" kern="0" dirty="0" err="1">
                          <a:effectLst/>
                          <a:latin typeface="Arial" panose="020B0604020202020204" pitchFamily="34" charset="0"/>
                          <a:ea typeface="宋体" panose="02010600030101010101" pitchFamily="2" charset="-122"/>
                          <a:cs typeface="Times New Roman" panose="02020603050405020304" pitchFamily="18" charset="0"/>
                        </a:rPr>
                        <a:t>Phenomenex</a:t>
                      </a:r>
                      <a:r>
                        <a:rPr lang="en-US" sz="1600" kern="0" dirty="0">
                          <a:effectLst/>
                          <a:latin typeface="Arial" panose="020B0604020202020204" pitchFamily="34" charset="0"/>
                          <a:ea typeface="宋体" panose="02010600030101010101" pitchFamily="2" charset="-122"/>
                          <a:cs typeface="Times New Roman" panose="02020603050405020304" pitchFamily="18" charset="0"/>
                        </a:rPr>
                        <a:t> Gemini NX-C18 110 Å, 250 x 4.6 mm (</a:t>
                      </a:r>
                      <a:r>
                        <a:rPr lang="en-US" sz="1600" kern="0" dirty="0" err="1">
                          <a:effectLst/>
                          <a:latin typeface="Arial" panose="020B0604020202020204" pitchFamily="34" charset="0"/>
                          <a:ea typeface="宋体" panose="02010600030101010101" pitchFamily="2" charset="-122"/>
                          <a:cs typeface="Times New Roman" panose="02020603050405020304" pitchFamily="18" charset="0"/>
                        </a:rPr>
                        <a:t>i.d</a:t>
                      </a:r>
                      <a:r>
                        <a:rPr lang="en-US" sz="1600" kern="0" dirty="0">
                          <a:effectLst/>
                          <a:latin typeface="Arial" panose="020B0604020202020204" pitchFamily="34" charset="0"/>
                          <a:ea typeface="宋体" panose="02010600030101010101" pitchFamily="2" charset="-122"/>
                          <a:cs typeface="Times New Roman" panose="02020603050405020304" pitchFamily="18" charset="0"/>
                        </a:rPr>
                        <a:t>) , particle size 5 µm, S/No : H19-280905, Part No :  OOG-4454-E0</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p>
                      <a:pPr algn="l">
                        <a:spcAft>
                          <a:spcPts val="0"/>
                        </a:spcAft>
                      </a:pPr>
                      <a:r>
                        <a:rPr lang="en-US" sz="1600" kern="0" dirty="0">
                          <a:effectLst/>
                          <a:latin typeface="Arial" panose="020B0604020202020204" pitchFamily="34" charset="0"/>
                          <a:ea typeface="宋体" panose="02010600030101010101" pitchFamily="2" charset="-122"/>
                          <a:cs typeface="Times New Roman" panose="02020603050405020304" pitchFamily="18" charset="0"/>
                        </a:rPr>
                        <a:t>Remarks: </a:t>
                      </a:r>
                      <a:r>
                        <a:rPr lang="en-US" sz="1600" b="1" kern="0" dirty="0">
                          <a:solidFill>
                            <a:srgbClr val="FF0000"/>
                          </a:solidFill>
                          <a:effectLst/>
                          <a:latin typeface="Arial" panose="020B0604020202020204" pitchFamily="34" charset="0"/>
                          <a:ea typeface="宋体" panose="02010600030101010101" pitchFamily="2" charset="-122"/>
                          <a:cs typeface="Times New Roman" panose="02020603050405020304" pitchFamily="18" charset="0"/>
                        </a:rPr>
                        <a:t>Flow rate was increased from 1ml/min to 1.4 ml/min.</a:t>
                      </a:r>
                      <a:endParaRPr lang="zh-CN" sz="1600" b="1"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809">
                <a:tc>
                  <a:txBody>
                    <a:bodyPr/>
                    <a:lstStyle/>
                    <a:p>
                      <a:pPr algn="l">
                        <a:spcAft>
                          <a:spcPts val="0"/>
                        </a:spcAft>
                      </a:pPr>
                      <a:r>
                        <a:rPr lang="en-US" sz="1600" kern="0">
                          <a:effectLst/>
                          <a:latin typeface="Arial" panose="020B0604020202020204" pitchFamily="34" charset="0"/>
                          <a:ea typeface="宋体" panose="02010600030101010101" pitchFamily="2" charset="-122"/>
                          <a:cs typeface="Times New Roman" panose="02020603050405020304" pitchFamily="18" charset="0"/>
                        </a:rPr>
                        <a:t>Laboratory 12</a:t>
                      </a:r>
                      <a:endParaRPr lang="zh-CN" sz="16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kern="0" dirty="0">
                          <a:effectLst/>
                          <a:latin typeface="Arial" panose="020B0604020202020204" pitchFamily="34" charset="0"/>
                          <a:ea typeface="宋体" panose="02010600030101010101" pitchFamily="2" charset="-122"/>
                          <a:cs typeface="Times New Roman" panose="02020603050405020304" pitchFamily="18" charset="0"/>
                        </a:rPr>
                        <a:t>Column:  GL Sciences </a:t>
                      </a:r>
                      <a:r>
                        <a:rPr lang="en-US" sz="1600" kern="0" dirty="0" err="1">
                          <a:effectLst/>
                          <a:latin typeface="Arial" panose="020B0604020202020204" pitchFamily="34" charset="0"/>
                          <a:ea typeface="宋体" panose="02010600030101010101" pitchFamily="2" charset="-122"/>
                          <a:cs typeface="Times New Roman" panose="02020603050405020304" pitchFamily="18" charset="0"/>
                        </a:rPr>
                        <a:t>Inertsil</a:t>
                      </a:r>
                      <a:r>
                        <a:rPr lang="en-US" sz="1600" kern="0" dirty="0">
                          <a:effectLst/>
                          <a:latin typeface="Arial" panose="020B0604020202020204" pitchFamily="34" charset="0"/>
                          <a:ea typeface="宋体" panose="02010600030101010101" pitchFamily="2" charset="-122"/>
                          <a:cs typeface="Times New Roman" panose="02020603050405020304" pitchFamily="18" charset="0"/>
                        </a:rPr>
                        <a:t> ODS-SP,250 mm×4.6 mm,5 </a:t>
                      </a:r>
                      <a:r>
                        <a:rPr lang="en-US" sz="1600" kern="0" dirty="0" err="1">
                          <a:effectLst/>
                          <a:latin typeface="Arial" panose="020B0604020202020204" pitchFamily="34" charset="0"/>
                          <a:ea typeface="宋体" panose="02010600030101010101" pitchFamily="2" charset="-122"/>
                          <a:cs typeface="Times New Roman" panose="02020603050405020304" pitchFamily="18" charset="0"/>
                        </a:rPr>
                        <a:t>μm</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p>
                      <a:pPr algn="l">
                        <a:spcAft>
                          <a:spcPts val="0"/>
                        </a:spcAft>
                      </a:pPr>
                      <a:r>
                        <a:rPr lang="en-US" sz="1600" kern="0" dirty="0">
                          <a:effectLst/>
                          <a:latin typeface="Arial" panose="020B0604020202020204" pitchFamily="34" charset="0"/>
                          <a:ea typeface="宋体" panose="02010600030101010101" pitchFamily="2" charset="-122"/>
                          <a:cs typeface="Times New Roman" panose="02020603050405020304" pitchFamily="18" charset="0"/>
                        </a:rPr>
                        <a:t>Remarks: </a:t>
                      </a:r>
                      <a:r>
                        <a:rPr lang="en-US" sz="1600" b="1" kern="0" dirty="0">
                          <a:solidFill>
                            <a:srgbClr val="FF0000"/>
                          </a:solidFill>
                          <a:effectLst/>
                          <a:latin typeface="Arial" panose="020B0604020202020204" pitchFamily="34" charset="0"/>
                          <a:ea typeface="宋体" panose="02010600030101010101" pitchFamily="2" charset="-122"/>
                          <a:cs typeface="Times New Roman" panose="02020603050405020304" pitchFamily="18" charset="0"/>
                        </a:rPr>
                        <a:t>Change the column temperature to 30</a:t>
                      </a:r>
                      <a:r>
                        <a:rPr lang="en-US" sz="1600" b="1" kern="0" dirty="0">
                          <a:solidFill>
                            <a:srgbClr val="FF0000"/>
                          </a:solidFill>
                          <a:effectLst/>
                          <a:latin typeface="微软雅黑" panose="020B0503020204020204" pitchFamily="34" charset="-122"/>
                          <a:ea typeface="宋体" panose="02010600030101010101" pitchFamily="2" charset="-122"/>
                          <a:cs typeface="微软雅黑" panose="020B0503020204020204" pitchFamily="34" charset="-122"/>
                        </a:rPr>
                        <a:t>℃</a:t>
                      </a:r>
                      <a:r>
                        <a:rPr lang="en-US" sz="1600" b="1" kern="0" dirty="0">
                          <a:solidFill>
                            <a:srgbClr val="FF0000"/>
                          </a:solidFill>
                          <a:effectLst/>
                          <a:latin typeface="Arial" panose="020B0604020202020204" pitchFamily="34" charset="0"/>
                          <a:ea typeface="微软雅黑" panose="020B0503020204020204" pitchFamily="34" charset="-122"/>
                          <a:cs typeface="Times New Roman" panose="02020603050405020304" pitchFamily="18" charset="0"/>
                        </a:rPr>
                        <a:t>.</a:t>
                      </a:r>
                      <a:endParaRPr lang="zh-CN" sz="1600" b="1"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809">
                <a:tc>
                  <a:txBody>
                    <a:bodyPr/>
                    <a:lstStyle/>
                    <a:p>
                      <a:pPr algn="l">
                        <a:spcAft>
                          <a:spcPts val="0"/>
                        </a:spcAft>
                      </a:pPr>
                      <a:r>
                        <a:rPr lang="en-US" sz="1600" kern="0">
                          <a:effectLst/>
                          <a:latin typeface="Arial" panose="020B0604020202020204" pitchFamily="34" charset="0"/>
                          <a:ea typeface="宋体" panose="02010600030101010101" pitchFamily="2" charset="-122"/>
                          <a:cs typeface="Times New Roman" panose="02020603050405020304" pitchFamily="18" charset="0"/>
                        </a:rPr>
                        <a:t>Laboratory 13</a:t>
                      </a:r>
                      <a:endParaRPr lang="zh-CN" sz="16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kern="0" dirty="0">
                          <a:effectLst/>
                          <a:latin typeface="Arial" panose="020B0604020202020204" pitchFamily="34" charset="0"/>
                          <a:ea typeface="宋体" panose="02010600030101010101" pitchFamily="2" charset="-122"/>
                          <a:cs typeface="Times New Roman" panose="02020603050405020304" pitchFamily="18" charset="0"/>
                        </a:rPr>
                        <a:t>Column:  Agilent   5 TC-C18(2)  250×4.6mm</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p>
                      <a:pPr algn="l">
                        <a:spcAft>
                          <a:spcPts val="0"/>
                        </a:spcAft>
                      </a:pPr>
                      <a:r>
                        <a:rPr lang="en-US" sz="1600" kern="0" dirty="0">
                          <a:effectLst/>
                          <a:latin typeface="Arial" panose="020B0604020202020204" pitchFamily="34" charset="0"/>
                          <a:ea typeface="宋体" panose="02010600030101010101" pitchFamily="2" charset="-122"/>
                          <a:cs typeface="Times New Roman" panose="02020603050405020304" pitchFamily="18" charset="0"/>
                        </a:rPr>
                        <a:t>Remarks: None</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809">
                <a:tc>
                  <a:txBody>
                    <a:bodyPr/>
                    <a:lstStyle/>
                    <a:p>
                      <a:pPr algn="l">
                        <a:spcAft>
                          <a:spcPts val="0"/>
                        </a:spcAft>
                      </a:pPr>
                      <a:r>
                        <a:rPr lang="en-US" sz="1600" kern="0">
                          <a:effectLst/>
                          <a:latin typeface="Arial" panose="020B0604020202020204" pitchFamily="34" charset="0"/>
                          <a:ea typeface="宋体" panose="02010600030101010101" pitchFamily="2" charset="-122"/>
                          <a:cs typeface="Times New Roman" panose="02020603050405020304" pitchFamily="18" charset="0"/>
                        </a:rPr>
                        <a:t>Laboratory 14</a:t>
                      </a:r>
                      <a:endParaRPr lang="zh-CN" sz="16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kern="0" dirty="0">
                          <a:effectLst/>
                          <a:latin typeface="Arial" panose="020B0604020202020204" pitchFamily="34" charset="0"/>
                          <a:ea typeface="宋体" panose="02010600030101010101" pitchFamily="2" charset="-122"/>
                          <a:cs typeface="Times New Roman" panose="02020603050405020304" pitchFamily="18" charset="0"/>
                        </a:rPr>
                        <a:t>Column:  Elliot, 4.6mm×250mm    E2616571</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p>
                      <a:pPr algn="l">
                        <a:spcAft>
                          <a:spcPts val="0"/>
                        </a:spcAft>
                      </a:pPr>
                      <a:r>
                        <a:rPr lang="en-US" sz="1600" kern="0" dirty="0">
                          <a:effectLst/>
                          <a:latin typeface="Arial" panose="020B0604020202020204" pitchFamily="34" charset="0"/>
                          <a:ea typeface="宋体" panose="02010600030101010101" pitchFamily="2" charset="-122"/>
                          <a:cs typeface="Times New Roman" panose="02020603050405020304" pitchFamily="18" charset="0"/>
                        </a:rPr>
                        <a:t>Remarks: None</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809">
                <a:tc>
                  <a:txBody>
                    <a:bodyPr/>
                    <a:lstStyle/>
                    <a:p>
                      <a:pPr algn="l">
                        <a:spcAft>
                          <a:spcPts val="0"/>
                        </a:spcAft>
                      </a:pPr>
                      <a:r>
                        <a:rPr lang="en-US" sz="1600" kern="0">
                          <a:effectLst/>
                          <a:latin typeface="Arial" panose="020B0604020202020204" pitchFamily="34" charset="0"/>
                          <a:ea typeface="宋体" panose="02010600030101010101" pitchFamily="2" charset="-122"/>
                          <a:cs typeface="Times New Roman" panose="02020603050405020304" pitchFamily="18" charset="0"/>
                        </a:rPr>
                        <a:t>Laboratory 15</a:t>
                      </a:r>
                      <a:endParaRPr lang="zh-CN" sz="16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kern="0" dirty="0">
                          <a:effectLst/>
                          <a:latin typeface="Arial" panose="020B0604020202020204" pitchFamily="34" charset="0"/>
                          <a:ea typeface="宋体" panose="02010600030101010101" pitchFamily="2" charset="-122"/>
                          <a:cs typeface="Times New Roman" panose="02020603050405020304" pitchFamily="18" charset="0"/>
                        </a:rPr>
                        <a:t>Column:  XTERRA MS c18, 4.60mm*250cm, 03273926014075</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p>
                      <a:pPr algn="l">
                        <a:spcAft>
                          <a:spcPts val="0"/>
                        </a:spcAft>
                      </a:pPr>
                      <a:r>
                        <a:rPr lang="en-US" sz="1600" kern="0" dirty="0">
                          <a:effectLst/>
                          <a:latin typeface="Arial" panose="020B0604020202020204" pitchFamily="34" charset="0"/>
                          <a:ea typeface="宋体" panose="02010600030101010101" pitchFamily="2" charset="-122"/>
                          <a:cs typeface="Times New Roman" panose="02020603050405020304" pitchFamily="18" charset="0"/>
                        </a:rPr>
                        <a:t>Remarks: None</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809">
                <a:tc>
                  <a:txBody>
                    <a:bodyPr/>
                    <a:lstStyle/>
                    <a:p>
                      <a:pPr algn="l">
                        <a:spcAft>
                          <a:spcPts val="0"/>
                        </a:spcAft>
                      </a:pPr>
                      <a:r>
                        <a:rPr lang="en-US" sz="1600" kern="0">
                          <a:effectLst/>
                          <a:latin typeface="Arial" panose="020B0604020202020204" pitchFamily="34" charset="0"/>
                          <a:ea typeface="宋体" panose="02010600030101010101" pitchFamily="2" charset="-122"/>
                          <a:cs typeface="Times New Roman" panose="02020603050405020304" pitchFamily="18" charset="0"/>
                        </a:rPr>
                        <a:t>Laboratory 16</a:t>
                      </a:r>
                      <a:endParaRPr lang="zh-CN" sz="16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600" kern="0" dirty="0">
                          <a:effectLst/>
                          <a:latin typeface="Arial" panose="020B0604020202020204" pitchFamily="34" charset="0"/>
                          <a:ea typeface="宋体" panose="02010600030101010101" pitchFamily="2" charset="-122"/>
                          <a:cs typeface="Times New Roman" panose="02020603050405020304" pitchFamily="18" charset="0"/>
                        </a:rPr>
                        <a:t>Column:  SHIMADZU, 4.6×250mm, 8FR98171</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p>
                      <a:pPr algn="l">
                        <a:spcAft>
                          <a:spcPts val="0"/>
                        </a:spcAft>
                      </a:pPr>
                      <a:r>
                        <a:rPr lang="en-US" sz="1600" kern="0" dirty="0">
                          <a:effectLst/>
                          <a:latin typeface="Arial" panose="020B0604020202020204" pitchFamily="34" charset="0"/>
                          <a:ea typeface="宋体" panose="02010600030101010101" pitchFamily="2" charset="-122"/>
                          <a:cs typeface="Times New Roman" panose="02020603050405020304" pitchFamily="18" charset="0"/>
                        </a:rPr>
                        <a:t>Remarks: None</a:t>
                      </a:r>
                      <a:endParaRPr lang="zh-CN" sz="1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32294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856060" y="463888"/>
            <a:ext cx="7429499" cy="110892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a:lstStyle>
          <a:p>
            <a:r>
              <a:rPr lang="en-US" altLang="zh-CN" dirty="0" smtClean="0">
                <a:latin typeface="Helvetica" panose="020B0604020202020204" pitchFamily="34" charset="0"/>
                <a:cs typeface="Helvetica" panose="020B0604020202020204" pitchFamily="34" charset="0"/>
              </a:rPr>
              <a:t>Deviations</a:t>
            </a:r>
            <a:endParaRPr lang="en-US" altLang="zh-CN" dirty="0">
              <a:latin typeface="Helvetica" panose="020B0604020202020204" pitchFamily="34" charset="0"/>
              <a:cs typeface="Helvetica" panose="020B0604020202020204" pitchFamily="34" charset="0"/>
            </a:endParaRPr>
          </a:p>
        </p:txBody>
      </p:sp>
      <p:sp>
        <p:nvSpPr>
          <p:cNvPr id="5" name="内容占位符 2"/>
          <p:cNvSpPr txBox="1">
            <a:spLocks/>
          </p:cNvSpPr>
          <p:nvPr/>
        </p:nvSpPr>
        <p:spPr>
          <a:xfrm>
            <a:off x="941294" y="1737218"/>
            <a:ext cx="8453227" cy="2834781"/>
          </a:xfrm>
          <a:prstGeom prst="rect">
            <a:avLst/>
          </a:prstGeom>
        </p:spPr>
        <p:txBody>
          <a:bodyPr vert="horz" lIns="91440" tIns="45720" rIns="91440" bIns="45720" rtlCol="0">
            <a:noAutofit/>
          </a:bodyPr>
          <a:lstStyle>
            <a:lvl1pPr marL="171450" indent="-171450" algn="l" defTabSz="685800"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a:lstStyle>
          <a:p>
            <a:pPr>
              <a:buFont typeface="Wingdings" panose="05000000000000000000" pitchFamily="2" charset="2"/>
              <a:buChar char="ü"/>
            </a:pPr>
            <a:r>
              <a:rPr lang="en-US" altLang="zh-CN" b="1" dirty="0" smtClean="0">
                <a:latin typeface="Arial" panose="020B0604020202020204" pitchFamily="34" charset="0"/>
                <a:cs typeface="Arial" panose="020B0604020202020204" pitchFamily="34" charset="0"/>
              </a:rPr>
              <a:t>Flow rate</a:t>
            </a:r>
          </a:p>
          <a:p>
            <a:pPr algn="just"/>
            <a:r>
              <a:rPr lang="en-US" altLang="zh-CN" sz="1600" dirty="0">
                <a:solidFill>
                  <a:prstClr val="black"/>
                </a:solidFill>
                <a:latin typeface="Arial" panose="020B0604020202020204" pitchFamily="34" charset="0"/>
                <a:cs typeface="Arial" panose="020B0604020202020204" pitchFamily="34" charset="0"/>
              </a:rPr>
              <a:t>3 labs adjusted the </a:t>
            </a:r>
            <a:r>
              <a:rPr lang="en-US" altLang="zh-CN" sz="1600" dirty="0" smtClean="0">
                <a:solidFill>
                  <a:prstClr val="black"/>
                </a:solidFill>
                <a:latin typeface="Arial" panose="020B0604020202020204" pitchFamily="34" charset="0"/>
                <a:cs typeface="Arial" panose="020B0604020202020204" pitchFamily="34" charset="0"/>
              </a:rPr>
              <a:t>flow rate </a:t>
            </a:r>
            <a:r>
              <a:rPr lang="en-US" altLang="zh-CN" sz="1600" dirty="0">
                <a:solidFill>
                  <a:prstClr val="black"/>
                </a:solidFill>
                <a:latin typeface="Arial" panose="020B0604020202020204" pitchFamily="34" charset="0"/>
                <a:cs typeface="Arial" panose="020B0604020202020204" pitchFamily="34" charset="0"/>
              </a:rPr>
              <a:t>to </a:t>
            </a:r>
            <a:r>
              <a:rPr lang="en-US" altLang="zh-CN" sz="1600" dirty="0" smtClean="0">
                <a:solidFill>
                  <a:prstClr val="black"/>
                </a:solidFill>
                <a:latin typeface="Arial" panose="020B0604020202020204" pitchFamily="34" charset="0"/>
                <a:cs typeface="Arial" panose="020B0604020202020204" pitchFamily="34" charset="0"/>
              </a:rPr>
              <a:t>1.3 ml/min, </a:t>
            </a:r>
            <a:r>
              <a:rPr lang="en-US" altLang="zh-CN" sz="1600" dirty="0">
                <a:solidFill>
                  <a:prstClr val="black"/>
                </a:solidFill>
                <a:latin typeface="Arial" panose="020B0604020202020204" pitchFamily="34" charset="0"/>
                <a:cs typeface="Arial" panose="020B0604020202020204" pitchFamily="34" charset="0"/>
              </a:rPr>
              <a:t>1.4 ml/min and </a:t>
            </a:r>
            <a:r>
              <a:rPr lang="en-US" altLang="zh-CN" sz="1600" dirty="0" smtClean="0">
                <a:solidFill>
                  <a:prstClr val="black"/>
                </a:solidFill>
                <a:latin typeface="Arial" panose="020B0604020202020204" pitchFamily="34" charset="0"/>
                <a:cs typeface="Arial" panose="020B0604020202020204" pitchFamily="34" charset="0"/>
              </a:rPr>
              <a:t>1.5 ml/min respectively (Lab 1, Lab 8 and Lab 11)</a:t>
            </a:r>
          </a:p>
          <a:p>
            <a:pPr>
              <a:buFont typeface="Wingdings" panose="05000000000000000000" pitchFamily="2" charset="2"/>
              <a:buChar char="ü"/>
            </a:pPr>
            <a:r>
              <a:rPr lang="en-US" altLang="zh-CN" b="1" dirty="0">
                <a:latin typeface="Arial" panose="020B0604020202020204" pitchFamily="34" charset="0"/>
                <a:cs typeface="Arial" panose="020B0604020202020204" pitchFamily="34" charset="0"/>
              </a:rPr>
              <a:t>Column temp. </a:t>
            </a:r>
          </a:p>
          <a:p>
            <a:pPr>
              <a:lnSpc>
                <a:spcPct val="100000"/>
              </a:lnSpc>
            </a:pPr>
            <a:r>
              <a:rPr lang="en-US" altLang="zh-CN" sz="1600" dirty="0">
                <a:solidFill>
                  <a:prstClr val="black"/>
                </a:solidFill>
                <a:latin typeface="Arial" panose="020B0604020202020204" pitchFamily="34" charset="0"/>
                <a:cs typeface="Arial" panose="020B0604020202020204" pitchFamily="34" charset="0"/>
              </a:rPr>
              <a:t>3 labs adjusted the column temp. to 30 degree </a:t>
            </a:r>
            <a:r>
              <a:rPr lang="zh-CN" altLang="en-US" sz="1600" dirty="0">
                <a:solidFill>
                  <a:prstClr val="black"/>
                </a:solidFill>
                <a:latin typeface="Arial" panose="020B0604020202020204" pitchFamily="34" charset="0"/>
                <a:cs typeface="Arial" panose="020B0604020202020204" pitchFamily="34" charset="0"/>
              </a:rPr>
              <a:t>（</a:t>
            </a:r>
            <a:r>
              <a:rPr lang="en-US" altLang="zh-CN" sz="1600" dirty="0">
                <a:solidFill>
                  <a:prstClr val="black"/>
                </a:solidFill>
                <a:latin typeface="Arial" panose="020B0604020202020204" pitchFamily="34" charset="0"/>
                <a:cs typeface="Arial" panose="020B0604020202020204" pitchFamily="34" charset="0"/>
              </a:rPr>
              <a:t>Lab 4, Lab 9, Lab 12</a:t>
            </a:r>
            <a:r>
              <a:rPr lang="zh-CN" altLang="en-US" sz="1600" dirty="0" smtClean="0">
                <a:solidFill>
                  <a:prstClr val="black"/>
                </a:solidFill>
                <a:latin typeface="Arial" panose="020B0604020202020204" pitchFamily="34" charset="0"/>
                <a:cs typeface="Arial" panose="020B0604020202020204" pitchFamily="34" charset="0"/>
              </a:rPr>
              <a:t>）</a:t>
            </a:r>
            <a:endParaRPr lang="en-US" altLang="zh-CN" sz="1600" dirty="0" smtClean="0">
              <a:solidFill>
                <a:prstClr val="black"/>
              </a:solidFill>
              <a:latin typeface="Arial" panose="020B0604020202020204" pitchFamily="34" charset="0"/>
              <a:cs typeface="Arial" panose="020B0604020202020204" pitchFamily="34" charset="0"/>
            </a:endParaRPr>
          </a:p>
          <a:p>
            <a:pPr>
              <a:buFont typeface="Wingdings" panose="05000000000000000000" pitchFamily="2" charset="2"/>
              <a:buChar char="ü"/>
            </a:pPr>
            <a:r>
              <a:rPr lang="en-US" altLang="zh-CN" b="1" dirty="0" smtClean="0">
                <a:latin typeface="Arial" panose="020B0604020202020204" pitchFamily="34" charset="0"/>
                <a:cs typeface="Arial" panose="020B0604020202020204" pitchFamily="34" charset="0"/>
              </a:rPr>
              <a:t>Column</a:t>
            </a:r>
            <a:endParaRPr lang="en-US" altLang="zh-CN" b="1" dirty="0">
              <a:latin typeface="Arial" panose="020B0604020202020204" pitchFamily="34" charset="0"/>
              <a:cs typeface="Arial" panose="020B0604020202020204" pitchFamily="34" charset="0"/>
            </a:endParaRPr>
          </a:p>
          <a:p>
            <a:pPr>
              <a:lnSpc>
                <a:spcPct val="100000"/>
              </a:lnSpc>
            </a:pPr>
            <a:r>
              <a:rPr lang="el-GR" altLang="zh-CN" sz="1600" dirty="0">
                <a:solidFill>
                  <a:prstClr val="black"/>
                </a:solidFill>
                <a:latin typeface="Arial" panose="020B0604020202020204" pitchFamily="34" charset="0"/>
                <a:cs typeface="Arial" panose="020B0604020202020204" pitchFamily="34" charset="0"/>
              </a:rPr>
              <a:t>3μ</a:t>
            </a:r>
            <a:r>
              <a:rPr lang="en-US" altLang="zh-CN" sz="1600" dirty="0">
                <a:solidFill>
                  <a:prstClr val="black"/>
                </a:solidFill>
                <a:latin typeface="Arial" panose="020B0604020202020204" pitchFamily="34" charset="0"/>
                <a:cs typeface="Arial" panose="020B0604020202020204" pitchFamily="34" charset="0"/>
              </a:rPr>
              <a:t>m particle size was used in Lab 2</a:t>
            </a:r>
            <a:endParaRPr lang="zh-CN" altLang="zh-CN" sz="1600" dirty="0">
              <a:solidFill>
                <a:prstClr val="black"/>
              </a:solidFill>
              <a:latin typeface="Arial" panose="020B0604020202020204" pitchFamily="34" charset="0"/>
              <a:cs typeface="Arial" panose="020B0604020202020204" pitchFamily="34" charset="0"/>
            </a:endParaRPr>
          </a:p>
          <a:p>
            <a:pPr algn="just"/>
            <a:endParaRPr lang="en-US" altLang="zh-CN" sz="1600" dirty="0">
              <a:solidFill>
                <a:prstClr val="black"/>
              </a:solidFill>
              <a:latin typeface="Arial" panose="020B0604020202020204" pitchFamily="34" charset="0"/>
              <a:cs typeface="Arial" panose="020B0604020202020204" pitchFamily="34" charset="0"/>
            </a:endParaRPr>
          </a:p>
          <a:p>
            <a:pPr marL="0" indent="0" algn="just">
              <a:buNone/>
            </a:pPr>
            <a:r>
              <a:rPr lang="en-US" altLang="zh-CN" sz="1600" dirty="0" smtClean="0">
                <a:solidFill>
                  <a:prstClr val="black"/>
                </a:solidFill>
                <a:latin typeface="Arial" panose="020B0604020202020204" pitchFamily="34" charset="0"/>
                <a:cs typeface="Arial" panose="020B0604020202020204" pitchFamily="34" charset="0"/>
              </a:rPr>
              <a:t> </a:t>
            </a:r>
            <a:endParaRPr lang="zh-CN" altLang="en-US" sz="1600" dirty="0">
              <a:latin typeface="Arial" panose="020B0604020202020204" pitchFamily="34" charset="0"/>
              <a:cs typeface="Arial" panose="020B0604020202020204" pitchFamily="34" charset="0"/>
            </a:endParaRP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13</a:t>
            </a:fld>
            <a:endParaRPr lang="zh-CN" altLang="en-US"/>
          </a:p>
        </p:txBody>
      </p:sp>
    </p:spTree>
    <p:extLst>
      <p:ext uri="{BB962C8B-B14F-4D97-AF65-F5344CB8AC3E}">
        <p14:creationId xmlns:p14="http://schemas.microsoft.com/office/powerpoint/2010/main" val="27796108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856060" y="463888"/>
            <a:ext cx="7429499" cy="110892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kumimoji="0" lang="en-US" altLang="zh-CN" sz="2700" b="0" i="0" u="none" strike="noStrike" kern="1200" cap="all" spc="0" normalizeH="0" baseline="0" noProof="0" dirty="0" smtClean="0">
                <a:ln>
                  <a:noFill/>
                </a:ln>
                <a:effectLst/>
                <a:uLnTx/>
                <a:uFillTx/>
                <a:latin typeface="Helvetica" pitchFamily="34" charset="0"/>
                <a:ea typeface="宋体" panose="02010600030101010101" pitchFamily="2" charset="-122"/>
                <a:cs typeface="Helvetica" pitchFamily="34" charset="0"/>
              </a:rPr>
              <a:t>DATA Evaluation and Discussion</a:t>
            </a:r>
            <a:endParaRPr kumimoji="0" lang="zh-CN" altLang="en-US" sz="2700" b="0" i="0" u="none" strike="noStrike" kern="1200" cap="all" spc="0" normalizeH="0" baseline="0" noProof="0" dirty="0">
              <a:ln>
                <a:noFill/>
              </a:ln>
              <a:effectLst/>
              <a:uLnTx/>
              <a:uFillTx/>
              <a:latin typeface="Tw Cen MT" panose="020B0602020104020603"/>
              <a:ea typeface="宋体" panose="02010600030101010101" pitchFamily="2" charset="-122"/>
            </a:endParaRPr>
          </a:p>
        </p:txBody>
      </p:sp>
      <p:sp>
        <p:nvSpPr>
          <p:cNvPr id="3" name="内容占位符 2"/>
          <p:cNvSpPr txBox="1">
            <a:spLocks/>
          </p:cNvSpPr>
          <p:nvPr/>
        </p:nvSpPr>
        <p:spPr>
          <a:xfrm>
            <a:off x="856060" y="1687115"/>
            <a:ext cx="7429499" cy="454836"/>
          </a:xfrm>
          <a:prstGeom prst="rect">
            <a:avLst/>
          </a:prstGeom>
        </p:spPr>
        <p:txBody>
          <a:bodyPr vert="horz" lIns="91440" tIns="45720" rIns="91440" bIns="45720" rtlCol="0">
            <a:normAutofit/>
          </a:bodyPr>
          <a:lstStyle>
            <a:lvl1pPr marL="171450" indent="-171450" algn="l" defTabSz="685800"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a:lstStyle>
          <a:p>
            <a:pPr>
              <a:buFont typeface="Wingdings" panose="05000000000000000000" pitchFamily="2" charset="2"/>
              <a:buChar char="ü"/>
            </a:pPr>
            <a:r>
              <a:rPr lang="en-US" altLang="zh-CN" b="1" dirty="0" smtClean="0">
                <a:solidFill>
                  <a:prstClr val="black"/>
                </a:solidFill>
                <a:latin typeface="Helvetica" panose="020B0604020202020204" pitchFamily="34" charset="0"/>
                <a:cs typeface="Helvetica" panose="020B0604020202020204" pitchFamily="34" charset="0"/>
              </a:rPr>
              <a:t>ORINGINAL DATA (g/kg)</a:t>
            </a:r>
            <a:endParaRPr lang="zh-CN" altLang="en-US" b="1" dirty="0">
              <a:solidFill>
                <a:prstClr val="black"/>
              </a:solidFill>
              <a:latin typeface="Helvetica" panose="020B0604020202020204" pitchFamily="34" charset="0"/>
              <a:cs typeface="Helvetica" panose="020B0604020202020204" pitchFamily="34" charset="0"/>
            </a:endParaRP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14</a:t>
            </a:fld>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3901988467"/>
              </p:ext>
            </p:extLst>
          </p:nvPr>
        </p:nvGraphicFramePr>
        <p:xfrm>
          <a:off x="728411" y="2325545"/>
          <a:ext cx="9823285" cy="4195572"/>
        </p:xfrm>
        <a:graphic>
          <a:graphicData uri="http://schemas.openxmlformats.org/drawingml/2006/table">
            <a:tbl>
              <a:tblPr firstRow="1" firstCol="1" bandRow="1"/>
              <a:tblGrid>
                <a:gridCol w="1293665"/>
                <a:gridCol w="775835"/>
                <a:gridCol w="898910"/>
                <a:gridCol w="898910"/>
                <a:gridCol w="848769"/>
                <a:gridCol w="848769"/>
                <a:gridCol w="836916"/>
                <a:gridCol w="836916"/>
                <a:gridCol w="775835"/>
                <a:gridCol w="904380"/>
                <a:gridCol w="904380"/>
              </a:tblGrid>
              <a:tr h="948747">
                <a:tc rowSpan="2">
                  <a:txBody>
                    <a:bodyPr/>
                    <a:lstStyle/>
                    <a:p>
                      <a:pPr algn="just">
                        <a:spcAft>
                          <a:spcPts val="0"/>
                        </a:spcAft>
                      </a:pPr>
                      <a:r>
                        <a:rPr lang="de-CH"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 </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28-Homobrassinolide Sample A</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28-Homobrassinolide Sample B</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28-Homobrassinolide Sample C</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28-Homobrassinolide Sample D</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a:spcAft>
                          <a:spcPts val="0"/>
                        </a:spcAft>
                      </a:pPr>
                      <a:r>
                        <a:rPr lang="de-CH"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28-Homobrassinolide  Sample E</a:t>
                      </a:r>
                      <a:endParaRPr lang="zh-CN"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r>
              <a:tr h="265047">
                <a:tc vMerge="1">
                  <a:txBody>
                    <a:bodyPr/>
                    <a:lstStyle/>
                    <a:p>
                      <a:endParaRPr lang="zh-CN" altLang="en-US"/>
                    </a:p>
                  </a:txBody>
                  <a:tcPr/>
                </a:tc>
                <a:tc>
                  <a:txBody>
                    <a:bodyPr/>
                    <a:lstStyle/>
                    <a:p>
                      <a:pPr algn="ctr">
                        <a:spcAft>
                          <a:spcPts val="0"/>
                        </a:spcAft>
                      </a:pPr>
                      <a:r>
                        <a:rPr lang="de-CH"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Day1</a:t>
                      </a:r>
                      <a:endParaRPr lang="zh-CN"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Day2</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Day1</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Day2</a:t>
                      </a:r>
                      <a:endParaRPr lang="zh-CN"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Day1</a:t>
                      </a:r>
                      <a:endParaRPr lang="zh-CN"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Day2</a:t>
                      </a:r>
                      <a:endParaRPr lang="zh-CN"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Day1</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Day2</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Day1</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Day2</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6963">
                <a:tc>
                  <a:txBody>
                    <a:bodyPr/>
                    <a:lstStyle/>
                    <a:p>
                      <a:pPr algn="just">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Laboratory 1</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954.8</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953.4</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930.7</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949.6</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0.047</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0.048</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0.055</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0.056</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0.127</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0.126</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6963">
                <a:tc>
                  <a:txBody>
                    <a:bodyPr/>
                    <a:lstStyle/>
                    <a:p>
                      <a:pPr algn="just">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Laboratory 2</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930.9</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966.2</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944.3</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1000.7</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0.051</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0.053</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0.051</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0.054</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0.097</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0.111</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6963">
                <a:tc>
                  <a:txBody>
                    <a:bodyPr/>
                    <a:lstStyle/>
                    <a:p>
                      <a:pPr algn="just">
                        <a:spcAft>
                          <a:spcPts val="0"/>
                        </a:spcAft>
                      </a:pPr>
                      <a:r>
                        <a:rPr lang="de-CH"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Laboratory 3</a:t>
                      </a:r>
                      <a:endParaRPr lang="zh-CN"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952.0</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957.0</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951.9</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951.5</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0.039</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0.039</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0.042</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0.042</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0.097</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0.096</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6963">
                <a:tc>
                  <a:txBody>
                    <a:bodyPr/>
                    <a:lstStyle/>
                    <a:p>
                      <a:pPr algn="just">
                        <a:spcAft>
                          <a:spcPts val="0"/>
                        </a:spcAft>
                      </a:pPr>
                      <a:r>
                        <a:rPr lang="de-CH"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Laboratory 4</a:t>
                      </a:r>
                      <a:endParaRPr lang="zh-CN"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947.0</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945.8</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944.4</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948.7</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0.043</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0.042</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0.049</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0.048</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0.105</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0.105</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6963">
                <a:tc>
                  <a:txBody>
                    <a:bodyPr/>
                    <a:lstStyle/>
                    <a:p>
                      <a:pPr algn="just">
                        <a:spcAft>
                          <a:spcPts val="0"/>
                        </a:spcAft>
                      </a:pPr>
                      <a:r>
                        <a:rPr lang="de-CH"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Laboratory 5</a:t>
                      </a:r>
                      <a:endParaRPr lang="zh-CN"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870.9</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923.6</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885.9</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951.0</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0.050</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0.050</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0.050</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0.060</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0.120</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0.120</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6963">
                <a:tc>
                  <a:txBody>
                    <a:bodyPr/>
                    <a:lstStyle/>
                    <a:p>
                      <a:pPr algn="just">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Laboratory 6</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951.7</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951.1</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952.3</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952.5</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0.033</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0.032</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0.040</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0.041</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0.088</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0.087</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15752236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4BAE5B3-BE46-4E18-80F1-3E1CF5BEC112}" type="slidenum">
              <a:rPr lang="zh-CN" altLang="en-US" smtClean="0"/>
              <a:t>15</a:t>
            </a:fld>
            <a:endParaRPr lang="zh-CN" altLang="en-US"/>
          </a:p>
        </p:txBody>
      </p:sp>
      <p:graphicFrame>
        <p:nvGraphicFramePr>
          <p:cNvPr id="5" name="表格 4"/>
          <p:cNvGraphicFramePr>
            <a:graphicFrameLocks noGrp="1"/>
          </p:cNvGraphicFramePr>
          <p:nvPr>
            <p:extLst>
              <p:ext uri="{D42A27DB-BD31-4B8C-83A1-F6EECF244321}">
                <p14:modId xmlns:p14="http://schemas.microsoft.com/office/powerpoint/2010/main" val="1453801134"/>
              </p:ext>
            </p:extLst>
          </p:nvPr>
        </p:nvGraphicFramePr>
        <p:xfrm>
          <a:off x="1269833" y="767322"/>
          <a:ext cx="9498430" cy="5368785"/>
        </p:xfrm>
        <a:graphic>
          <a:graphicData uri="http://schemas.openxmlformats.org/drawingml/2006/table">
            <a:tbl>
              <a:tblPr firstRow="1" firstCol="1" bandRow="1"/>
              <a:tblGrid>
                <a:gridCol w="1250884"/>
                <a:gridCol w="750178"/>
                <a:gridCol w="869183"/>
                <a:gridCol w="869183"/>
                <a:gridCol w="820700"/>
                <a:gridCol w="820700"/>
                <a:gridCol w="809239"/>
                <a:gridCol w="809239"/>
                <a:gridCol w="750178"/>
                <a:gridCol w="874473"/>
                <a:gridCol w="874473"/>
              </a:tblGrid>
              <a:tr h="827516">
                <a:tc rowSpan="2">
                  <a:txBody>
                    <a:bodyPr/>
                    <a:lstStyle/>
                    <a:p>
                      <a:pPr algn="just">
                        <a:spcAft>
                          <a:spcPts val="0"/>
                        </a:spcAft>
                      </a:pPr>
                      <a:r>
                        <a:rPr lang="de-CH"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 </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28-Homobrassinolide Sample A</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28-Homobrassinolide Sample B</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a:spcAft>
                          <a:spcPts val="0"/>
                        </a:spcAft>
                      </a:pPr>
                      <a:r>
                        <a:rPr lang="de-CH"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28-Homobrassinolide Sample C</a:t>
                      </a:r>
                      <a:endParaRPr lang="zh-CN"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a:spcAft>
                          <a:spcPts val="0"/>
                        </a:spcAft>
                      </a:pPr>
                      <a:r>
                        <a:rPr lang="de-CH"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28-Homobrassinolide Sample D</a:t>
                      </a:r>
                      <a:endParaRPr lang="zh-CN"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a:spcAft>
                          <a:spcPts val="0"/>
                        </a:spcAft>
                      </a:pPr>
                      <a:r>
                        <a:rPr lang="de-CH"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28-Homobrassinolide  Sample E</a:t>
                      </a:r>
                      <a:endParaRPr lang="zh-CN"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r>
              <a:tr h="231179">
                <a:tc vMerge="1">
                  <a:txBody>
                    <a:bodyPr/>
                    <a:lstStyle/>
                    <a:p>
                      <a:endParaRPr lang="zh-CN" altLang="en-US"/>
                    </a:p>
                  </a:txBody>
                  <a:tcPr/>
                </a:tc>
                <a:tc>
                  <a:txBody>
                    <a:bodyPr/>
                    <a:lstStyle/>
                    <a:p>
                      <a:pPr algn="ctr">
                        <a:spcAft>
                          <a:spcPts val="0"/>
                        </a:spcAft>
                      </a:pPr>
                      <a:r>
                        <a:rPr lang="de-CH"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Day1</a:t>
                      </a:r>
                      <a:endParaRPr lang="zh-CN"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Day2</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Day1</a:t>
                      </a:r>
                      <a:endParaRPr lang="zh-CN"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Day2</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Day1</a:t>
                      </a:r>
                      <a:endParaRPr lang="zh-CN"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Day2</a:t>
                      </a:r>
                      <a:endParaRPr lang="zh-CN"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Day1</a:t>
                      </a:r>
                      <a:endParaRPr lang="zh-CN"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Day2</a:t>
                      </a:r>
                      <a:endParaRPr lang="zh-CN"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Day1</a:t>
                      </a:r>
                      <a:endParaRPr lang="zh-CN" sz="15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Day2</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461">
                <a:tc>
                  <a:txBody>
                    <a:bodyPr/>
                    <a:lstStyle/>
                    <a:p>
                      <a:pPr algn="just">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Laboratory 7</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943.8</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939.1</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941.8</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943.0</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0.034</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0.033</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0.039</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0.038</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0.086</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0.083</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461">
                <a:tc>
                  <a:txBody>
                    <a:bodyPr/>
                    <a:lstStyle/>
                    <a:p>
                      <a:pPr algn="just">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Laboratory 8</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966.6</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966.7</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949.7</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933.4</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0.038</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0.038</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0.048</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0.045</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0.096</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0.093</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461">
                <a:tc>
                  <a:txBody>
                    <a:bodyPr/>
                    <a:lstStyle/>
                    <a:p>
                      <a:pPr algn="just">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Laboratory 9</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953.4</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954.9</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953.1</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954.3</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0.035</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0.035</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0.042</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0.042</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0.089</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0.090</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461">
                <a:tc>
                  <a:txBody>
                    <a:bodyPr/>
                    <a:lstStyle/>
                    <a:p>
                      <a:pPr algn="just">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Laboratory 10</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947.9</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936.7</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950.1</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945.2</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0.033</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0.033</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0.040</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0.040</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0.085</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0.085</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461">
                <a:tc>
                  <a:txBody>
                    <a:bodyPr/>
                    <a:lstStyle/>
                    <a:p>
                      <a:pPr algn="just">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Laboratory 11</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950.0</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946.3</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947.2</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947.3</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0.039</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0.038</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0.046</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0.043</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0.091</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0.090</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461">
                <a:tc>
                  <a:txBody>
                    <a:bodyPr/>
                    <a:lstStyle/>
                    <a:p>
                      <a:pPr algn="just">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Laboratory 12</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947.7</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947.0</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934.8</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934.1</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0.032</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0.032</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0.040</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0.038</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0.070</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0.073</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6596">
                <a:tc>
                  <a:txBody>
                    <a:bodyPr/>
                    <a:lstStyle/>
                    <a:p>
                      <a:pPr algn="just">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Laboratory 13</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953.0</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950.7</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953.1</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952.1</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0.040</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0.040</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0.040</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0.040</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0.100</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0.100</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6596">
                <a:tc>
                  <a:txBody>
                    <a:bodyPr/>
                    <a:lstStyle/>
                    <a:p>
                      <a:pPr algn="just">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Laboratory 14</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952.4</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954.2</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952.0</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953.9</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0.042</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0.040</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0.042</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0.040</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0.101</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0.101</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6596">
                <a:tc>
                  <a:txBody>
                    <a:bodyPr/>
                    <a:lstStyle/>
                    <a:p>
                      <a:pPr algn="just">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Laboratory 15</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955.7</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953.8</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951.7</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953.9</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0.040</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0.041</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0.040</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0.041</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0.102</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0.102</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536">
                <a:tc>
                  <a:txBody>
                    <a:bodyPr/>
                    <a:lstStyle/>
                    <a:p>
                      <a:pPr algn="just">
                        <a:spcAft>
                          <a:spcPts val="0"/>
                        </a:spcAft>
                      </a:pPr>
                      <a:r>
                        <a:rPr lang="de-CH"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Laboratory 16</a:t>
                      </a:r>
                      <a:endParaRPr lang="zh-CN" sz="15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952.7</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956.6</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954.0</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952.6</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0.040</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0.041</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0.040</a:t>
                      </a:r>
                      <a:endParaRPr lang="zh-CN" sz="1500"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0.041</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0.101</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0.101</a:t>
                      </a:r>
                      <a:endParaRPr lang="zh-CN" sz="15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21486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856060" y="463888"/>
            <a:ext cx="9903798" cy="1108928"/>
          </a:xfrm>
        </p:spPr>
        <p:txBody>
          <a:bodyPr>
            <a:normAutofit/>
          </a:bodyPr>
          <a:lstStyle/>
          <a:p>
            <a:r>
              <a:rPr lang="en-US" altLang="zh-CN" sz="2700" dirty="0" smtClean="0">
                <a:latin typeface="Helvetica" pitchFamily="34" charset="0"/>
                <a:cs typeface="Helvetica" pitchFamily="34" charset="0"/>
              </a:rPr>
              <a:t>DATA EVALUATION AND DISCUSSION</a:t>
            </a:r>
            <a:endParaRPr lang="zh-CN" altLang="en-US" sz="2700" dirty="0"/>
          </a:p>
        </p:txBody>
      </p:sp>
      <p:sp>
        <p:nvSpPr>
          <p:cNvPr id="5" name="内容占位符 2"/>
          <p:cNvSpPr>
            <a:spLocks noGrp="1"/>
          </p:cNvSpPr>
          <p:nvPr>
            <p:ph idx="1"/>
          </p:nvPr>
        </p:nvSpPr>
        <p:spPr>
          <a:xfrm>
            <a:off x="856060" y="1355811"/>
            <a:ext cx="7429499" cy="2656286"/>
          </a:xfrm>
        </p:spPr>
        <p:txBody>
          <a:bodyPr>
            <a:normAutofit/>
          </a:bodyPr>
          <a:lstStyle/>
          <a:p>
            <a:pPr>
              <a:buFont typeface="Wingdings" panose="05000000000000000000" pitchFamily="2" charset="2"/>
              <a:buChar char="ü"/>
            </a:pPr>
            <a:r>
              <a:rPr lang="en-US" altLang="zh-CN" sz="1800" b="1" dirty="0" smtClean="0">
                <a:latin typeface="Helvetica" panose="020B0604020202020204" pitchFamily="34" charset="0"/>
                <a:cs typeface="Helvetica" panose="020B0604020202020204" pitchFamily="34" charset="0"/>
              </a:rPr>
              <a:t>MEAN VALUES (g/kg)</a:t>
            </a:r>
          </a:p>
        </p:txBody>
      </p:sp>
      <p:graphicFrame>
        <p:nvGraphicFramePr>
          <p:cNvPr id="7" name="表格 6"/>
          <p:cNvGraphicFramePr>
            <a:graphicFrameLocks noGrp="1"/>
          </p:cNvGraphicFramePr>
          <p:nvPr>
            <p:extLst>
              <p:ext uri="{D42A27DB-BD31-4B8C-83A1-F6EECF244321}">
                <p14:modId xmlns:p14="http://schemas.microsoft.com/office/powerpoint/2010/main" val="2444789176"/>
              </p:ext>
            </p:extLst>
          </p:nvPr>
        </p:nvGraphicFramePr>
        <p:xfrm>
          <a:off x="856060" y="1778274"/>
          <a:ext cx="10854438" cy="4105694"/>
        </p:xfrm>
        <a:graphic>
          <a:graphicData uri="http://schemas.openxmlformats.org/drawingml/2006/table">
            <a:tbl>
              <a:tblPr firstRow="1" firstCol="1" bandRow="1"/>
              <a:tblGrid>
                <a:gridCol w="1426358"/>
                <a:gridCol w="1927517"/>
                <a:gridCol w="1864667"/>
                <a:gridCol w="1822762"/>
                <a:gridCol w="1948470"/>
                <a:gridCol w="1864664"/>
              </a:tblGrid>
              <a:tr h="1183208">
                <a:tc>
                  <a:txBody>
                    <a:bodyPr/>
                    <a:lstStyle/>
                    <a:p>
                      <a:pPr>
                        <a:spcAft>
                          <a:spcPts val="0"/>
                        </a:spcAft>
                      </a:pPr>
                      <a:r>
                        <a:rPr lang="en-US" sz="1500" dirty="0">
                          <a:effectLst/>
                          <a:latin typeface="Calibri" panose="020F0502020204030204" pitchFamily="34" charset="0"/>
                          <a:ea typeface="宋体" panose="02010600030101010101" pitchFamily="2" charset="-122"/>
                          <a:cs typeface="Arial" panose="020B0604020202020204" pitchFamily="34" charset="0"/>
                        </a:rPr>
                        <a:t> </a:t>
                      </a:r>
                      <a:endParaRPr lang="zh-CN" sz="1500" dirty="0">
                        <a:effectLst/>
                        <a:latin typeface="Calibri" panose="020F050202020403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1500" b="1" dirty="0" smtClean="0">
                          <a:effectLst/>
                          <a:latin typeface="Calibri" panose="020F0502020204030204" pitchFamily="34" charset="0"/>
                          <a:ea typeface="宋体" panose="02010600030101010101" pitchFamily="2" charset="-122"/>
                          <a:cs typeface="Arial" panose="020B0604020202020204" pitchFamily="34" charset="0"/>
                        </a:rPr>
                        <a:t>28-Homobrassinolide </a:t>
                      </a:r>
                      <a:r>
                        <a:rPr lang="de-CH" sz="1500" b="1" dirty="0">
                          <a:effectLst/>
                          <a:latin typeface="Calibri" panose="020F0502020204030204" pitchFamily="34" charset="0"/>
                          <a:ea typeface="宋体" panose="02010600030101010101" pitchFamily="2" charset="-122"/>
                          <a:cs typeface="Arial" panose="020B0604020202020204" pitchFamily="34" charset="0"/>
                        </a:rPr>
                        <a:t>SAMPLE A</a:t>
                      </a:r>
                      <a:endParaRPr lang="zh-CN" sz="1500" b="1" dirty="0">
                        <a:effectLst/>
                        <a:latin typeface="Calibri" panose="020F050202020403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1500" b="1" dirty="0" smtClean="0">
                          <a:effectLst/>
                          <a:latin typeface="Calibri" panose="020F0502020204030204" pitchFamily="34" charset="0"/>
                          <a:ea typeface="宋体" panose="02010600030101010101" pitchFamily="2" charset="-122"/>
                          <a:cs typeface="Arial" panose="020B0604020202020204" pitchFamily="34" charset="0"/>
                        </a:rPr>
                        <a:t>28-Homobrassinolide </a:t>
                      </a:r>
                      <a:r>
                        <a:rPr lang="de-CH" sz="1500" b="1" dirty="0">
                          <a:effectLst/>
                          <a:latin typeface="Calibri" panose="020F0502020204030204" pitchFamily="34" charset="0"/>
                          <a:ea typeface="宋体" panose="02010600030101010101" pitchFamily="2" charset="-122"/>
                          <a:cs typeface="Arial" panose="020B0604020202020204" pitchFamily="34" charset="0"/>
                        </a:rPr>
                        <a:t>SAMPLE B</a:t>
                      </a:r>
                      <a:endParaRPr lang="zh-CN" sz="1500" b="1" dirty="0">
                        <a:effectLst/>
                        <a:latin typeface="Calibri" panose="020F050202020403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1500" b="1" dirty="0">
                          <a:effectLst/>
                          <a:latin typeface="Calibri" panose="020F0502020204030204" pitchFamily="34" charset="0"/>
                          <a:ea typeface="宋体" panose="02010600030101010101" pitchFamily="2" charset="-122"/>
                          <a:cs typeface="Arial" panose="020B0604020202020204" pitchFamily="34" charset="0"/>
                        </a:rPr>
                        <a:t>28-Homobrassinolide SAMPLE C</a:t>
                      </a:r>
                      <a:endParaRPr lang="zh-CN" sz="1500" b="1" dirty="0">
                        <a:effectLst/>
                        <a:latin typeface="Calibri" panose="020F050202020403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1500" b="1" dirty="0">
                          <a:effectLst/>
                          <a:latin typeface="Calibri" panose="020F0502020204030204" pitchFamily="34" charset="0"/>
                          <a:ea typeface="宋体" panose="02010600030101010101" pitchFamily="2" charset="-122"/>
                          <a:cs typeface="Arial" panose="020B0604020202020204" pitchFamily="34" charset="0"/>
                        </a:rPr>
                        <a:t>28-Homobrassinolide SAMPLE D</a:t>
                      </a:r>
                      <a:endParaRPr lang="zh-CN" sz="1500" b="1" dirty="0">
                        <a:effectLst/>
                        <a:latin typeface="Calibri" panose="020F050202020403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1500" b="1" dirty="0">
                          <a:effectLst/>
                          <a:latin typeface="Calibri" panose="020F0502020204030204" pitchFamily="34" charset="0"/>
                          <a:ea typeface="宋体" panose="02010600030101010101" pitchFamily="2" charset="-122"/>
                          <a:cs typeface="Arial" panose="020B0604020202020204" pitchFamily="34" charset="0"/>
                        </a:rPr>
                        <a:t>28-Homobrassinolide SAMPLE E</a:t>
                      </a:r>
                      <a:endParaRPr lang="zh-CN" sz="1500" b="1" dirty="0">
                        <a:effectLst/>
                        <a:latin typeface="Calibri" panose="020F050202020403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081">
                <a:tc>
                  <a:txBody>
                    <a:bodyPr/>
                    <a:lstStyle/>
                    <a:p>
                      <a:pPr algn="ctr">
                        <a:spcAft>
                          <a:spcPts val="0"/>
                        </a:spcAft>
                      </a:pPr>
                      <a:r>
                        <a:rPr lang="de-CH" sz="1500" b="1" dirty="0">
                          <a:effectLst/>
                          <a:latin typeface="Calibri" panose="020F0502020204030204" pitchFamily="34" charset="0"/>
                          <a:ea typeface="宋体" panose="02010600030101010101" pitchFamily="2" charset="-122"/>
                          <a:cs typeface="Arial" panose="020B0604020202020204" pitchFamily="34" charset="0"/>
                        </a:rPr>
                        <a:t>Laboratory 1</a:t>
                      </a:r>
                      <a:endParaRPr lang="zh-CN" sz="1500" b="1" dirty="0">
                        <a:effectLst/>
                        <a:latin typeface="Calibri" panose="020F050202020403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Calibri" panose="020F0502020204030204" pitchFamily="34" charset="0"/>
                          <a:ea typeface="宋体" panose="02010600030101010101" pitchFamily="2" charset="-122"/>
                          <a:cs typeface="Times New Roman" panose="02020603050405020304" pitchFamily="18" charset="0"/>
                        </a:rPr>
                        <a:t>954.1</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Calibri" panose="020F0502020204030204" pitchFamily="34" charset="0"/>
                          <a:ea typeface="宋体" panose="02010600030101010101" pitchFamily="2" charset="-122"/>
                          <a:cs typeface="Times New Roman" panose="02020603050405020304" pitchFamily="18" charset="0"/>
                        </a:rPr>
                        <a:t>940.2</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Calibri" panose="020F0502020204030204" pitchFamily="34" charset="0"/>
                          <a:ea typeface="宋体" panose="02010600030101010101" pitchFamily="2" charset="-122"/>
                          <a:cs typeface="Times New Roman" panose="02020603050405020304" pitchFamily="18" charset="0"/>
                        </a:rPr>
                        <a:t>0.048</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Calibri" panose="020F0502020204030204" pitchFamily="34" charset="0"/>
                          <a:ea typeface="宋体" panose="02010600030101010101" pitchFamily="2" charset="-122"/>
                          <a:cs typeface="Times New Roman" panose="02020603050405020304" pitchFamily="18" charset="0"/>
                        </a:rPr>
                        <a:t>0.056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Calibri" panose="020F0502020204030204" pitchFamily="34" charset="0"/>
                          <a:ea typeface="宋体" panose="02010600030101010101" pitchFamily="2" charset="-122"/>
                          <a:cs typeface="Times New Roman" panose="02020603050405020304" pitchFamily="18" charset="0"/>
                        </a:rPr>
                        <a:t>0.127</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081">
                <a:tc>
                  <a:txBody>
                    <a:bodyPr/>
                    <a:lstStyle/>
                    <a:p>
                      <a:pPr algn="ctr">
                        <a:spcAft>
                          <a:spcPts val="0"/>
                        </a:spcAft>
                      </a:pPr>
                      <a:r>
                        <a:rPr lang="de-CH" sz="1500" b="1" dirty="0">
                          <a:effectLst/>
                          <a:latin typeface="Calibri" panose="020F0502020204030204" pitchFamily="34" charset="0"/>
                          <a:ea typeface="宋体" panose="02010600030101010101" pitchFamily="2" charset="-122"/>
                          <a:cs typeface="Arial" panose="020B0604020202020204" pitchFamily="34" charset="0"/>
                        </a:rPr>
                        <a:t>Laboratory 2</a:t>
                      </a:r>
                      <a:endParaRPr lang="zh-CN" sz="1500" b="1" dirty="0">
                        <a:effectLst/>
                        <a:latin typeface="Calibri" panose="020F050202020403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Calibri" panose="020F0502020204030204" pitchFamily="34" charset="0"/>
                          <a:ea typeface="宋体" panose="02010600030101010101" pitchFamily="2" charset="-122"/>
                          <a:cs typeface="Times New Roman" panose="02020603050405020304" pitchFamily="18" charset="0"/>
                        </a:rPr>
                        <a:t>948.6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Calibri" panose="020F0502020204030204" pitchFamily="34" charset="0"/>
                          <a:ea typeface="宋体" panose="02010600030101010101" pitchFamily="2" charset="-122"/>
                          <a:cs typeface="Times New Roman" panose="02020603050405020304" pitchFamily="18" charset="0"/>
                        </a:rPr>
                        <a:t>972.5</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Calibri" panose="020F0502020204030204" pitchFamily="34" charset="0"/>
                          <a:ea typeface="宋体" panose="02010600030101010101" pitchFamily="2" charset="-122"/>
                          <a:cs typeface="Times New Roman" panose="02020603050405020304" pitchFamily="18" charset="0"/>
                        </a:rPr>
                        <a:t>0.052</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Calibri" panose="020F0502020204030204" pitchFamily="34" charset="0"/>
                          <a:ea typeface="宋体" panose="02010600030101010101" pitchFamily="2" charset="-122"/>
                          <a:cs typeface="Times New Roman" panose="02020603050405020304" pitchFamily="18" charset="0"/>
                        </a:rPr>
                        <a:t>0.053</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Calibri" panose="020F0502020204030204" pitchFamily="34" charset="0"/>
                          <a:ea typeface="宋体" panose="02010600030101010101" pitchFamily="2" charset="-122"/>
                          <a:cs typeface="Times New Roman" panose="02020603050405020304" pitchFamily="18" charset="0"/>
                        </a:rPr>
                        <a:t>0.104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081">
                <a:tc>
                  <a:txBody>
                    <a:bodyPr/>
                    <a:lstStyle/>
                    <a:p>
                      <a:pPr algn="ctr">
                        <a:spcAft>
                          <a:spcPts val="0"/>
                        </a:spcAft>
                      </a:pPr>
                      <a:r>
                        <a:rPr lang="de-CH" sz="1500" b="1" dirty="0">
                          <a:effectLst/>
                          <a:latin typeface="Calibri" panose="020F0502020204030204" pitchFamily="34" charset="0"/>
                          <a:ea typeface="宋体" panose="02010600030101010101" pitchFamily="2" charset="-122"/>
                          <a:cs typeface="Arial" panose="020B0604020202020204" pitchFamily="34" charset="0"/>
                        </a:rPr>
                        <a:t>Laboratory 3</a:t>
                      </a:r>
                      <a:endParaRPr lang="zh-CN" sz="1500" b="1" dirty="0">
                        <a:effectLst/>
                        <a:latin typeface="Calibri" panose="020F050202020403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Calibri" panose="020F0502020204030204" pitchFamily="34" charset="0"/>
                          <a:ea typeface="宋体" panose="02010600030101010101" pitchFamily="2" charset="-122"/>
                          <a:cs typeface="Times New Roman" panose="02020603050405020304" pitchFamily="18" charset="0"/>
                        </a:rPr>
                        <a:t>954.5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Calibri" panose="020F0502020204030204" pitchFamily="34" charset="0"/>
                          <a:ea typeface="宋体" panose="02010600030101010101" pitchFamily="2" charset="-122"/>
                          <a:cs typeface="Times New Roman" panose="02020603050405020304" pitchFamily="18" charset="0"/>
                        </a:rPr>
                        <a:t>951.7</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Calibri" panose="020F0502020204030204" pitchFamily="34" charset="0"/>
                          <a:ea typeface="宋体" panose="02010600030101010101" pitchFamily="2" charset="-122"/>
                          <a:cs typeface="Times New Roman" panose="02020603050405020304" pitchFamily="18" charset="0"/>
                        </a:rPr>
                        <a:t>0.039</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Calibri" panose="020F0502020204030204" pitchFamily="34" charset="0"/>
                          <a:ea typeface="宋体" panose="02010600030101010101" pitchFamily="2" charset="-122"/>
                          <a:cs typeface="Times New Roman" panose="02020603050405020304" pitchFamily="18" charset="0"/>
                        </a:rPr>
                        <a:t>0.042</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Calibri" panose="020F0502020204030204" pitchFamily="34" charset="0"/>
                          <a:ea typeface="宋体" panose="02010600030101010101" pitchFamily="2" charset="-122"/>
                          <a:cs typeface="Times New Roman" panose="02020603050405020304" pitchFamily="18" charset="0"/>
                        </a:rPr>
                        <a:t>0.097</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081">
                <a:tc>
                  <a:txBody>
                    <a:bodyPr/>
                    <a:lstStyle/>
                    <a:p>
                      <a:pPr algn="ctr">
                        <a:spcAft>
                          <a:spcPts val="0"/>
                        </a:spcAft>
                      </a:pPr>
                      <a:r>
                        <a:rPr lang="de-CH" sz="1500" b="1" dirty="0">
                          <a:effectLst/>
                          <a:latin typeface="Calibri" panose="020F0502020204030204" pitchFamily="34" charset="0"/>
                          <a:ea typeface="宋体" panose="02010600030101010101" pitchFamily="2" charset="-122"/>
                          <a:cs typeface="Arial" panose="020B0604020202020204" pitchFamily="34" charset="0"/>
                        </a:rPr>
                        <a:t>Laboratory 4</a:t>
                      </a:r>
                      <a:endParaRPr lang="zh-CN" sz="1500" b="1" dirty="0">
                        <a:effectLst/>
                        <a:latin typeface="Calibri" panose="020F050202020403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Calibri" panose="020F0502020204030204" pitchFamily="34" charset="0"/>
                          <a:ea typeface="宋体" panose="02010600030101010101" pitchFamily="2" charset="-122"/>
                          <a:cs typeface="Times New Roman" panose="02020603050405020304" pitchFamily="18" charset="0"/>
                        </a:rPr>
                        <a:t>946.4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Calibri" panose="020F0502020204030204" pitchFamily="34" charset="0"/>
                          <a:ea typeface="宋体" panose="02010600030101010101" pitchFamily="2" charset="-122"/>
                          <a:cs typeface="Times New Roman" panose="02020603050405020304" pitchFamily="18" charset="0"/>
                        </a:rPr>
                        <a:t>946.6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Calibri" panose="020F0502020204030204" pitchFamily="34" charset="0"/>
                          <a:ea typeface="宋体" panose="02010600030101010101" pitchFamily="2" charset="-122"/>
                          <a:cs typeface="Times New Roman" panose="02020603050405020304" pitchFamily="18" charset="0"/>
                        </a:rPr>
                        <a:t>0.043</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Calibri" panose="020F0502020204030204" pitchFamily="34" charset="0"/>
                          <a:ea typeface="宋体" panose="02010600030101010101" pitchFamily="2" charset="-122"/>
                          <a:cs typeface="Times New Roman" panose="02020603050405020304" pitchFamily="18" charset="0"/>
                        </a:rPr>
                        <a:t>0.049</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Calibri" panose="020F0502020204030204" pitchFamily="34" charset="0"/>
                          <a:ea typeface="宋体" panose="02010600030101010101" pitchFamily="2" charset="-122"/>
                          <a:cs typeface="Times New Roman" panose="02020603050405020304" pitchFamily="18" charset="0"/>
                        </a:rPr>
                        <a:t>0.105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081">
                <a:tc>
                  <a:txBody>
                    <a:bodyPr/>
                    <a:lstStyle/>
                    <a:p>
                      <a:pPr algn="ctr">
                        <a:spcAft>
                          <a:spcPts val="0"/>
                        </a:spcAft>
                      </a:pPr>
                      <a:r>
                        <a:rPr lang="de-CH" sz="1500" b="1" dirty="0">
                          <a:effectLst/>
                          <a:latin typeface="Calibri" panose="020F0502020204030204" pitchFamily="34" charset="0"/>
                          <a:ea typeface="宋体" panose="02010600030101010101" pitchFamily="2" charset="-122"/>
                          <a:cs typeface="Arial" panose="020B0604020202020204" pitchFamily="34" charset="0"/>
                        </a:rPr>
                        <a:t>Laboratory 5</a:t>
                      </a:r>
                      <a:endParaRPr lang="zh-CN" sz="1500" b="1" dirty="0">
                        <a:effectLst/>
                        <a:latin typeface="Calibri" panose="020F050202020403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rPr>
                        <a:t>897.2 </a:t>
                      </a:r>
                      <a:r>
                        <a:rPr lang="en-US" sz="1500" baseline="300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rPr>
                        <a:t>+/++</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rPr>
                        <a:t>918.4</a:t>
                      </a:r>
                      <a:r>
                        <a:rPr lang="en-US" sz="1500" baseline="300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rPr>
                        <a:t> +</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Calibri" panose="020F0502020204030204" pitchFamily="34" charset="0"/>
                          <a:ea typeface="宋体" panose="02010600030101010101" pitchFamily="2" charset="-122"/>
                          <a:cs typeface="Times New Roman" panose="02020603050405020304" pitchFamily="18" charset="0"/>
                        </a:rPr>
                        <a:t>0.050</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Calibri" panose="020F0502020204030204" pitchFamily="34" charset="0"/>
                          <a:ea typeface="宋体" panose="02010600030101010101" pitchFamily="2" charset="-122"/>
                          <a:cs typeface="Times New Roman" panose="02020603050405020304" pitchFamily="18" charset="0"/>
                        </a:rPr>
                        <a:t>0.055</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Calibri" panose="020F0502020204030204" pitchFamily="34" charset="0"/>
                          <a:ea typeface="宋体" panose="02010600030101010101" pitchFamily="2" charset="-122"/>
                          <a:cs typeface="Times New Roman" panose="02020603050405020304" pitchFamily="18" charset="0"/>
                        </a:rPr>
                        <a:t>0.120</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081">
                <a:tc>
                  <a:txBody>
                    <a:bodyPr/>
                    <a:lstStyle/>
                    <a:p>
                      <a:pPr algn="ctr">
                        <a:spcAft>
                          <a:spcPts val="0"/>
                        </a:spcAft>
                      </a:pPr>
                      <a:r>
                        <a:rPr lang="de-CH" sz="1500" b="1" dirty="0">
                          <a:effectLst/>
                          <a:latin typeface="Calibri" panose="020F0502020204030204" pitchFamily="34" charset="0"/>
                          <a:ea typeface="宋体" panose="02010600030101010101" pitchFamily="2" charset="-122"/>
                          <a:cs typeface="Arial" panose="020B0604020202020204" pitchFamily="34" charset="0"/>
                        </a:rPr>
                        <a:t>Laboratory 6</a:t>
                      </a:r>
                      <a:endParaRPr lang="zh-CN" sz="1500" b="1" dirty="0">
                        <a:effectLst/>
                        <a:latin typeface="Calibri" panose="020F0502020204030204" pitchFamily="34" charset="0"/>
                        <a:ea typeface="宋体" panose="02010600030101010101" pitchFamily="2" charset="-122"/>
                        <a:cs typeface="Arial" panose="020B060402020202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Calibri" panose="020F0502020204030204" pitchFamily="34" charset="0"/>
                          <a:ea typeface="宋体" panose="02010600030101010101" pitchFamily="2" charset="-122"/>
                          <a:cs typeface="Times New Roman" panose="02020603050405020304" pitchFamily="18" charset="0"/>
                        </a:rPr>
                        <a:t>951.4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Calibri" panose="020F0502020204030204" pitchFamily="34" charset="0"/>
                          <a:ea typeface="宋体" panose="02010600030101010101" pitchFamily="2" charset="-122"/>
                          <a:cs typeface="Times New Roman" panose="02020603050405020304" pitchFamily="18" charset="0"/>
                        </a:rPr>
                        <a:t>952.4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Calibri" panose="020F0502020204030204" pitchFamily="34" charset="0"/>
                          <a:ea typeface="宋体" panose="02010600030101010101" pitchFamily="2" charset="-122"/>
                          <a:cs typeface="Times New Roman" panose="02020603050405020304" pitchFamily="18" charset="0"/>
                        </a:rPr>
                        <a:t>0.033</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Calibri" panose="020F0502020204030204" pitchFamily="34" charset="0"/>
                          <a:ea typeface="宋体" panose="02010600030101010101" pitchFamily="2" charset="-122"/>
                          <a:cs typeface="Times New Roman" panose="02020603050405020304" pitchFamily="18" charset="0"/>
                        </a:rPr>
                        <a:t>0.041</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Calibri" panose="020F0502020204030204" pitchFamily="34" charset="0"/>
                          <a:ea typeface="宋体" panose="02010600030101010101" pitchFamily="2" charset="-122"/>
                          <a:cs typeface="Times New Roman" panose="02020603050405020304" pitchFamily="18" charset="0"/>
                        </a:rPr>
                        <a:t>0.088</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幻灯片编号占位符 1"/>
          <p:cNvSpPr>
            <a:spLocks noGrp="1"/>
          </p:cNvSpPr>
          <p:nvPr>
            <p:ph type="sldNum" sz="quarter" idx="12"/>
          </p:nvPr>
        </p:nvSpPr>
        <p:spPr/>
        <p:txBody>
          <a:bodyPr/>
          <a:lstStyle/>
          <a:p>
            <a:fld id="{04BAE5B3-BE46-4E18-80F1-3E1CF5BEC112}" type="slidenum">
              <a:rPr lang="zh-CN" altLang="en-US" smtClean="0"/>
              <a:t>16</a:t>
            </a:fld>
            <a:endParaRPr lang="zh-CN" altLang="en-US"/>
          </a:p>
        </p:txBody>
      </p:sp>
      <p:sp>
        <p:nvSpPr>
          <p:cNvPr id="3" name="矩形 2"/>
          <p:cNvSpPr/>
          <p:nvPr/>
        </p:nvSpPr>
        <p:spPr>
          <a:xfrm>
            <a:off x="856060" y="6033184"/>
            <a:ext cx="6096000" cy="461665"/>
          </a:xfrm>
          <a:prstGeom prst="rect">
            <a:avLst/>
          </a:prstGeom>
        </p:spPr>
        <p:txBody>
          <a:bodyPr>
            <a:spAutoFit/>
          </a:bodyPr>
          <a:lstStyle/>
          <a:p>
            <a:pPr>
              <a:spcAft>
                <a:spcPts val="0"/>
              </a:spcAft>
            </a:pPr>
            <a:r>
              <a:rPr lang="en-US" altLang="zh-CN" sz="1200" baseline="30000" dirty="0">
                <a:latin typeface="Calibri" panose="020F0502020204030204" pitchFamily="34" charset="0"/>
                <a:cs typeface="Times New Roman" panose="02020603050405020304" pitchFamily="18" charset="0"/>
              </a:rPr>
              <a:t>+ </a:t>
            </a:r>
            <a:r>
              <a:rPr lang="en-US" altLang="zh-CN" sz="1200" dirty="0" err="1">
                <a:latin typeface="Calibri" panose="020F0502020204030204" pitchFamily="34" charset="0"/>
                <a:cs typeface="Times New Roman" panose="02020603050405020304" pitchFamily="18" charset="0"/>
              </a:rPr>
              <a:t>Gubbs</a:t>
            </a:r>
            <a:r>
              <a:rPr lang="en-US" altLang="zh-CN" sz="1200" dirty="0">
                <a:latin typeface="Calibri" panose="020F0502020204030204" pitchFamily="34" charset="0"/>
                <a:cs typeface="Times New Roman" panose="02020603050405020304" pitchFamily="18" charset="0"/>
              </a:rPr>
              <a:t> Test straggler</a:t>
            </a:r>
            <a:endParaRPr lang="zh-CN" altLang="zh-CN" sz="1200" dirty="0">
              <a:latin typeface="Calibri" panose="020F0502020204030204" pitchFamily="34" charset="0"/>
              <a:cs typeface="Times New Roman" panose="02020603050405020304" pitchFamily="18" charset="0"/>
            </a:endParaRPr>
          </a:p>
          <a:p>
            <a:pPr>
              <a:spcAft>
                <a:spcPts val="0"/>
              </a:spcAft>
            </a:pPr>
            <a:r>
              <a:rPr lang="en-US" altLang="zh-CN" sz="1200" baseline="30000" dirty="0">
                <a:latin typeface="Calibri" panose="020F0502020204030204" pitchFamily="34" charset="0"/>
                <a:cs typeface="Times New Roman" panose="02020603050405020304" pitchFamily="18" charset="0"/>
              </a:rPr>
              <a:t>++</a:t>
            </a:r>
            <a:r>
              <a:rPr lang="en-US" altLang="zh-CN" sz="1200" dirty="0">
                <a:latin typeface="Calibri" panose="020F0502020204030204" pitchFamily="34" charset="0"/>
                <a:cs typeface="Times New Roman" panose="02020603050405020304" pitchFamily="18" charset="0"/>
              </a:rPr>
              <a:t> </a:t>
            </a:r>
            <a:r>
              <a:rPr lang="en-US" altLang="zh-CN" sz="1200" dirty="0" err="1">
                <a:latin typeface="Calibri" panose="020F0502020204030204" pitchFamily="34" charset="0"/>
                <a:cs typeface="Times New Roman" panose="02020603050405020304" pitchFamily="18" charset="0"/>
              </a:rPr>
              <a:t>Gubbs</a:t>
            </a:r>
            <a:r>
              <a:rPr lang="en-US" altLang="zh-CN" sz="1200" dirty="0">
                <a:latin typeface="Calibri" panose="020F0502020204030204" pitchFamily="34" charset="0"/>
                <a:cs typeface="Times New Roman" panose="02020603050405020304" pitchFamily="18" charset="0"/>
              </a:rPr>
              <a:t> Test outlier</a:t>
            </a:r>
            <a:endParaRPr lang="zh-CN" altLang="zh-CN"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73827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4BAE5B3-BE46-4E18-80F1-3E1CF5BEC112}" type="slidenum">
              <a:rPr lang="zh-CN" altLang="en-US" smtClean="0"/>
              <a:t>17</a:t>
            </a:fld>
            <a:endParaRPr lang="zh-CN" altLang="en-US"/>
          </a:p>
        </p:txBody>
      </p:sp>
      <p:graphicFrame>
        <p:nvGraphicFramePr>
          <p:cNvPr id="5" name="表格 4"/>
          <p:cNvGraphicFramePr>
            <a:graphicFrameLocks noGrp="1"/>
          </p:cNvGraphicFramePr>
          <p:nvPr>
            <p:extLst>
              <p:ext uri="{D42A27DB-BD31-4B8C-83A1-F6EECF244321}">
                <p14:modId xmlns:p14="http://schemas.microsoft.com/office/powerpoint/2010/main" val="2074093949"/>
              </p:ext>
            </p:extLst>
          </p:nvPr>
        </p:nvGraphicFramePr>
        <p:xfrm>
          <a:off x="1234989" y="866315"/>
          <a:ext cx="9509210" cy="5269785"/>
        </p:xfrm>
        <a:graphic>
          <a:graphicData uri="http://schemas.openxmlformats.org/drawingml/2006/table">
            <a:tbl>
              <a:tblPr firstRow="1" firstCol="1" bandRow="1"/>
              <a:tblGrid>
                <a:gridCol w="1585551"/>
                <a:gridCol w="1585551"/>
                <a:gridCol w="1584527"/>
                <a:gridCol w="1584527"/>
                <a:gridCol w="1584527"/>
                <a:gridCol w="1584527"/>
              </a:tblGrid>
              <a:tr h="844775">
                <a:tc>
                  <a:txBody>
                    <a:bodyPr/>
                    <a:lstStyle/>
                    <a:p>
                      <a:pPr algn="l">
                        <a:spcAft>
                          <a:spcPts val="0"/>
                        </a:spcAft>
                      </a:pPr>
                      <a:r>
                        <a:rPr lang="en-US" sz="1500" kern="0" dirty="0">
                          <a:effectLst/>
                          <a:latin typeface="Calibri" panose="020F0502020204030204" pitchFamily="34" charset="0"/>
                          <a:ea typeface="宋体" panose="02010600030101010101" pitchFamily="2" charset="-122"/>
                          <a:cs typeface="Times New Roman" panose="02020603050405020304" pitchFamily="18" charset="0"/>
                        </a:rPr>
                        <a:t> </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de-CH" sz="1500" b="1" kern="0" dirty="0">
                          <a:effectLst/>
                          <a:latin typeface="Calibri" panose="020F0502020204030204" pitchFamily="34" charset="0"/>
                          <a:ea typeface="宋体" panose="02010600030101010101" pitchFamily="2" charset="-122"/>
                          <a:cs typeface="Times New Roman" panose="02020603050405020304" pitchFamily="18" charset="0"/>
                        </a:rPr>
                        <a:t>28-Homobrassinolide SAMPLE A</a:t>
                      </a:r>
                      <a:endParaRPr lang="zh-CN" sz="15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de-CH" sz="1500" b="1" kern="0" dirty="0">
                          <a:effectLst/>
                          <a:latin typeface="Calibri" panose="020F0502020204030204" pitchFamily="34" charset="0"/>
                          <a:ea typeface="宋体" panose="02010600030101010101" pitchFamily="2" charset="-122"/>
                          <a:cs typeface="Times New Roman" panose="02020603050405020304" pitchFamily="18" charset="0"/>
                        </a:rPr>
                        <a:t>28-Homobrassinolide SAMPLE B</a:t>
                      </a:r>
                      <a:endParaRPr lang="zh-CN" sz="15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de-CH" sz="1500" b="1" kern="0" dirty="0">
                          <a:effectLst/>
                          <a:latin typeface="Calibri" panose="020F0502020204030204" pitchFamily="34" charset="0"/>
                          <a:ea typeface="宋体" panose="02010600030101010101" pitchFamily="2" charset="-122"/>
                          <a:cs typeface="Times New Roman" panose="02020603050405020304" pitchFamily="18" charset="0"/>
                        </a:rPr>
                        <a:t>28-Homobrassinolide SAMPLE C</a:t>
                      </a:r>
                      <a:endParaRPr lang="zh-CN" sz="15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de-CH" sz="1500" b="1" kern="0" dirty="0">
                          <a:effectLst/>
                          <a:latin typeface="Calibri" panose="020F0502020204030204" pitchFamily="34" charset="0"/>
                          <a:ea typeface="宋体" panose="02010600030101010101" pitchFamily="2" charset="-122"/>
                          <a:cs typeface="Times New Roman" panose="02020603050405020304" pitchFamily="18" charset="0"/>
                        </a:rPr>
                        <a:t>28-Homobrassinolide SAMPLE D</a:t>
                      </a:r>
                      <a:endParaRPr lang="zh-CN" sz="15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de-CH" sz="1500" b="1" kern="0" dirty="0">
                          <a:effectLst/>
                          <a:latin typeface="Calibri" panose="020F0502020204030204" pitchFamily="34" charset="0"/>
                          <a:ea typeface="宋体" panose="02010600030101010101" pitchFamily="2" charset="-122"/>
                          <a:cs typeface="Times New Roman" panose="02020603050405020304" pitchFamily="18" charset="0"/>
                        </a:rPr>
                        <a:t>28-Homobrassinolide SAMPLE E</a:t>
                      </a:r>
                      <a:endParaRPr lang="zh-CN" sz="15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501">
                <a:tc>
                  <a:txBody>
                    <a:bodyPr/>
                    <a:lstStyle/>
                    <a:p>
                      <a:pPr algn="ctr">
                        <a:spcAft>
                          <a:spcPts val="0"/>
                        </a:spcAft>
                      </a:pPr>
                      <a:r>
                        <a:rPr lang="de-CH" sz="1500" b="1" kern="0" dirty="0">
                          <a:effectLst/>
                          <a:latin typeface="Calibri" panose="020F0502020204030204" pitchFamily="34" charset="0"/>
                          <a:ea typeface="宋体" panose="02010600030101010101" pitchFamily="2" charset="-122"/>
                          <a:cs typeface="Times New Roman" panose="02020603050405020304" pitchFamily="18" charset="0"/>
                        </a:rPr>
                        <a:t>Laboratory 7</a:t>
                      </a:r>
                      <a:endParaRPr lang="zh-CN" sz="15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dirty="0">
                          <a:effectLst/>
                          <a:latin typeface="Calibri" panose="020F0502020204030204" pitchFamily="34" charset="0"/>
                          <a:ea typeface="宋体" panose="02010600030101010101" pitchFamily="2" charset="-122"/>
                          <a:cs typeface="Times New Roman" panose="02020603050405020304" pitchFamily="18" charset="0"/>
                        </a:rPr>
                        <a:t>941.5</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942.4</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0.034</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dirty="0">
                          <a:effectLst/>
                          <a:latin typeface="Calibri" panose="020F0502020204030204" pitchFamily="34" charset="0"/>
                          <a:ea typeface="宋体" panose="02010600030101010101" pitchFamily="2" charset="-122"/>
                          <a:cs typeface="Times New Roman" panose="02020603050405020304" pitchFamily="18" charset="0"/>
                        </a:rPr>
                        <a:t>0.039</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dirty="0">
                          <a:effectLst/>
                          <a:latin typeface="Calibri" panose="020F0502020204030204" pitchFamily="34" charset="0"/>
                          <a:ea typeface="宋体" panose="02010600030101010101" pitchFamily="2" charset="-122"/>
                          <a:cs typeface="Times New Roman" panose="02020603050405020304" pitchFamily="18" charset="0"/>
                        </a:rPr>
                        <a:t>0.085</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501">
                <a:tc>
                  <a:txBody>
                    <a:bodyPr/>
                    <a:lstStyle/>
                    <a:p>
                      <a:pPr algn="ctr">
                        <a:spcAft>
                          <a:spcPts val="0"/>
                        </a:spcAft>
                      </a:pPr>
                      <a:r>
                        <a:rPr lang="de-CH" sz="1500" b="1" kern="0" dirty="0">
                          <a:effectLst/>
                          <a:latin typeface="Calibri" panose="020F0502020204030204" pitchFamily="34" charset="0"/>
                          <a:ea typeface="宋体" panose="02010600030101010101" pitchFamily="2" charset="-122"/>
                          <a:cs typeface="Times New Roman" panose="02020603050405020304" pitchFamily="18" charset="0"/>
                        </a:rPr>
                        <a:t>Laboratory 8</a:t>
                      </a:r>
                      <a:endParaRPr lang="zh-CN" sz="15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966.7</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dirty="0">
                          <a:effectLst/>
                          <a:latin typeface="Calibri" panose="020F0502020204030204" pitchFamily="34" charset="0"/>
                          <a:ea typeface="宋体" panose="02010600030101010101" pitchFamily="2" charset="-122"/>
                          <a:cs typeface="Times New Roman" panose="02020603050405020304" pitchFamily="18" charset="0"/>
                        </a:rPr>
                        <a:t>941.6</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0.038</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0.047</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0.095</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501">
                <a:tc>
                  <a:txBody>
                    <a:bodyPr/>
                    <a:lstStyle/>
                    <a:p>
                      <a:pPr algn="ctr">
                        <a:spcAft>
                          <a:spcPts val="0"/>
                        </a:spcAft>
                      </a:pPr>
                      <a:r>
                        <a:rPr lang="de-CH" sz="1500" b="1" kern="0" dirty="0">
                          <a:effectLst/>
                          <a:latin typeface="Calibri" panose="020F0502020204030204" pitchFamily="34" charset="0"/>
                          <a:ea typeface="宋体" panose="02010600030101010101" pitchFamily="2" charset="-122"/>
                          <a:cs typeface="Times New Roman" panose="02020603050405020304" pitchFamily="18" charset="0"/>
                        </a:rPr>
                        <a:t>Laboratory 9</a:t>
                      </a:r>
                      <a:endParaRPr lang="zh-CN" sz="15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954.2</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dirty="0">
                          <a:effectLst/>
                          <a:latin typeface="Calibri" panose="020F0502020204030204" pitchFamily="34" charset="0"/>
                          <a:ea typeface="宋体" panose="02010600030101010101" pitchFamily="2" charset="-122"/>
                          <a:cs typeface="Times New Roman" panose="02020603050405020304" pitchFamily="18" charset="0"/>
                        </a:rPr>
                        <a:t>953.7</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dirty="0">
                          <a:effectLst/>
                          <a:latin typeface="Calibri" panose="020F0502020204030204" pitchFamily="34" charset="0"/>
                          <a:ea typeface="宋体" panose="02010600030101010101" pitchFamily="2" charset="-122"/>
                          <a:cs typeface="Times New Roman" panose="02020603050405020304" pitchFamily="18" charset="0"/>
                        </a:rPr>
                        <a:t>0.035</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0.042</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0.090</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501">
                <a:tc>
                  <a:txBody>
                    <a:bodyPr/>
                    <a:lstStyle/>
                    <a:p>
                      <a:pPr algn="ctr">
                        <a:spcAft>
                          <a:spcPts val="0"/>
                        </a:spcAft>
                      </a:pPr>
                      <a:r>
                        <a:rPr lang="de-CH" sz="1500" b="1" kern="0" dirty="0">
                          <a:effectLst/>
                          <a:latin typeface="Calibri" panose="020F0502020204030204" pitchFamily="34" charset="0"/>
                          <a:ea typeface="宋体" panose="02010600030101010101" pitchFamily="2" charset="-122"/>
                          <a:cs typeface="Times New Roman" panose="02020603050405020304" pitchFamily="18" charset="0"/>
                        </a:rPr>
                        <a:t>Laboratory 10</a:t>
                      </a:r>
                      <a:endParaRPr lang="zh-CN" sz="15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942.3</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947.7</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dirty="0">
                          <a:effectLst/>
                          <a:latin typeface="Calibri" panose="020F0502020204030204" pitchFamily="34" charset="0"/>
                          <a:ea typeface="宋体" panose="02010600030101010101" pitchFamily="2" charset="-122"/>
                          <a:cs typeface="Times New Roman" panose="02020603050405020304" pitchFamily="18" charset="0"/>
                        </a:rPr>
                        <a:t>0.033</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0.040</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0.085</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501">
                <a:tc>
                  <a:txBody>
                    <a:bodyPr/>
                    <a:lstStyle/>
                    <a:p>
                      <a:pPr algn="ctr">
                        <a:spcAft>
                          <a:spcPts val="0"/>
                        </a:spcAft>
                      </a:pPr>
                      <a:r>
                        <a:rPr lang="de-CH" sz="1500" b="1" kern="0" dirty="0">
                          <a:effectLst/>
                          <a:latin typeface="Calibri" panose="020F0502020204030204" pitchFamily="34" charset="0"/>
                          <a:ea typeface="宋体" panose="02010600030101010101" pitchFamily="2" charset="-122"/>
                          <a:cs typeface="Times New Roman" panose="02020603050405020304" pitchFamily="18" charset="0"/>
                        </a:rPr>
                        <a:t>Laboratory 11</a:t>
                      </a:r>
                      <a:endParaRPr lang="zh-CN" sz="15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948.2</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947.3</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dirty="0">
                          <a:effectLst/>
                          <a:latin typeface="Calibri" panose="020F0502020204030204" pitchFamily="34" charset="0"/>
                          <a:ea typeface="宋体" panose="02010600030101010101" pitchFamily="2" charset="-122"/>
                          <a:cs typeface="Times New Roman" panose="02020603050405020304" pitchFamily="18" charset="0"/>
                        </a:rPr>
                        <a:t>0.039</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dirty="0">
                          <a:effectLst/>
                          <a:latin typeface="Calibri" panose="020F0502020204030204" pitchFamily="34" charset="0"/>
                          <a:ea typeface="宋体" panose="02010600030101010101" pitchFamily="2" charset="-122"/>
                          <a:cs typeface="Times New Roman" panose="02020603050405020304" pitchFamily="18" charset="0"/>
                        </a:rPr>
                        <a:t>0.045</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0.091</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501">
                <a:tc>
                  <a:txBody>
                    <a:bodyPr/>
                    <a:lstStyle/>
                    <a:p>
                      <a:pPr algn="ctr">
                        <a:spcAft>
                          <a:spcPts val="0"/>
                        </a:spcAft>
                      </a:pPr>
                      <a:r>
                        <a:rPr lang="de-CH" sz="1500" b="1" kern="0" dirty="0">
                          <a:effectLst/>
                          <a:latin typeface="Calibri" panose="020F0502020204030204" pitchFamily="34" charset="0"/>
                          <a:ea typeface="宋体" panose="02010600030101010101" pitchFamily="2" charset="-122"/>
                          <a:cs typeface="Times New Roman" panose="02020603050405020304" pitchFamily="18" charset="0"/>
                        </a:rPr>
                        <a:t>Laboratory 12</a:t>
                      </a:r>
                      <a:endParaRPr lang="zh-CN" sz="15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947.4</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934.5</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0.032</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dirty="0">
                          <a:effectLst/>
                          <a:latin typeface="Calibri" panose="020F0502020204030204" pitchFamily="34" charset="0"/>
                          <a:ea typeface="宋体" panose="02010600030101010101" pitchFamily="2" charset="-122"/>
                          <a:cs typeface="Times New Roman" panose="02020603050405020304" pitchFamily="18" charset="0"/>
                        </a:rPr>
                        <a:t>0.039</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0.072</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501">
                <a:tc>
                  <a:txBody>
                    <a:bodyPr/>
                    <a:lstStyle/>
                    <a:p>
                      <a:pPr algn="ctr">
                        <a:spcAft>
                          <a:spcPts val="0"/>
                        </a:spcAft>
                      </a:pPr>
                      <a:r>
                        <a:rPr lang="de-CH" sz="1500" b="1" kern="0" dirty="0">
                          <a:effectLst/>
                          <a:latin typeface="Calibri" panose="020F0502020204030204" pitchFamily="34" charset="0"/>
                          <a:ea typeface="宋体" panose="02010600030101010101" pitchFamily="2" charset="-122"/>
                          <a:cs typeface="Times New Roman" panose="02020603050405020304" pitchFamily="18" charset="0"/>
                        </a:rPr>
                        <a:t>Laboratory 13</a:t>
                      </a:r>
                      <a:endParaRPr lang="zh-CN" sz="15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951.9</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952.6</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0.040</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dirty="0">
                          <a:effectLst/>
                          <a:latin typeface="Calibri" panose="020F0502020204030204" pitchFamily="34" charset="0"/>
                          <a:ea typeface="宋体" panose="02010600030101010101" pitchFamily="2" charset="-122"/>
                          <a:cs typeface="Times New Roman" panose="02020603050405020304" pitchFamily="18" charset="0"/>
                        </a:rPr>
                        <a:t>0.040</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dirty="0">
                          <a:effectLst/>
                          <a:latin typeface="Calibri" panose="020F0502020204030204" pitchFamily="34" charset="0"/>
                          <a:ea typeface="宋体" panose="02010600030101010101" pitchFamily="2" charset="-122"/>
                          <a:cs typeface="Times New Roman" panose="02020603050405020304" pitchFamily="18" charset="0"/>
                        </a:rPr>
                        <a:t>0.100</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501">
                <a:tc>
                  <a:txBody>
                    <a:bodyPr/>
                    <a:lstStyle/>
                    <a:p>
                      <a:pPr algn="ctr">
                        <a:spcAft>
                          <a:spcPts val="0"/>
                        </a:spcAft>
                      </a:pPr>
                      <a:r>
                        <a:rPr lang="de-CH" sz="1500" b="1" kern="0" dirty="0">
                          <a:effectLst/>
                          <a:latin typeface="Calibri" panose="020F0502020204030204" pitchFamily="34" charset="0"/>
                          <a:ea typeface="宋体" panose="02010600030101010101" pitchFamily="2" charset="-122"/>
                          <a:cs typeface="Times New Roman" panose="02020603050405020304" pitchFamily="18" charset="0"/>
                        </a:rPr>
                        <a:t>Laboratory 14</a:t>
                      </a:r>
                      <a:endParaRPr lang="zh-CN" sz="15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953.3</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953.0</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0.041</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0.041</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dirty="0">
                          <a:effectLst/>
                          <a:latin typeface="Calibri" panose="020F0502020204030204" pitchFamily="34" charset="0"/>
                          <a:ea typeface="宋体" panose="02010600030101010101" pitchFamily="2" charset="-122"/>
                          <a:cs typeface="Times New Roman" panose="02020603050405020304" pitchFamily="18" charset="0"/>
                        </a:rPr>
                        <a:t>0.101</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501">
                <a:tc>
                  <a:txBody>
                    <a:bodyPr/>
                    <a:lstStyle/>
                    <a:p>
                      <a:pPr algn="ctr">
                        <a:spcAft>
                          <a:spcPts val="0"/>
                        </a:spcAft>
                      </a:pPr>
                      <a:r>
                        <a:rPr lang="de-CH" sz="1500" b="1" kern="0" dirty="0">
                          <a:effectLst/>
                          <a:latin typeface="Calibri" panose="020F0502020204030204" pitchFamily="34" charset="0"/>
                          <a:ea typeface="宋体" panose="02010600030101010101" pitchFamily="2" charset="-122"/>
                          <a:cs typeface="Times New Roman" panose="02020603050405020304" pitchFamily="18" charset="0"/>
                        </a:rPr>
                        <a:t>Laboratory 15</a:t>
                      </a:r>
                      <a:endParaRPr lang="zh-CN" sz="15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954.8</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952.8</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0.041</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0.041</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dirty="0">
                          <a:effectLst/>
                          <a:latin typeface="Calibri" panose="020F0502020204030204" pitchFamily="34" charset="0"/>
                          <a:ea typeface="宋体" panose="02010600030101010101" pitchFamily="2" charset="-122"/>
                          <a:cs typeface="Times New Roman" panose="02020603050405020304" pitchFamily="18" charset="0"/>
                        </a:rPr>
                        <a:t>0.102</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501">
                <a:tc>
                  <a:txBody>
                    <a:bodyPr/>
                    <a:lstStyle/>
                    <a:p>
                      <a:pPr algn="ctr">
                        <a:spcAft>
                          <a:spcPts val="0"/>
                        </a:spcAft>
                      </a:pPr>
                      <a:r>
                        <a:rPr lang="de-CH" sz="1500" b="1" kern="0" dirty="0">
                          <a:effectLst/>
                          <a:latin typeface="Calibri" panose="020F0502020204030204" pitchFamily="34" charset="0"/>
                          <a:ea typeface="宋体" panose="02010600030101010101" pitchFamily="2" charset="-122"/>
                          <a:cs typeface="Times New Roman" panose="02020603050405020304" pitchFamily="18" charset="0"/>
                        </a:rPr>
                        <a:t>Laboratory 16</a:t>
                      </a:r>
                      <a:endParaRPr lang="zh-CN" sz="15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954.7</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953.3</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0.041</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Calibri" panose="020F0502020204030204" pitchFamily="34" charset="0"/>
                          <a:ea typeface="宋体" panose="02010600030101010101" pitchFamily="2" charset="-122"/>
                          <a:cs typeface="Times New Roman" panose="02020603050405020304" pitchFamily="18" charset="0"/>
                        </a:rPr>
                        <a:t>0.041</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dirty="0">
                          <a:effectLst/>
                          <a:latin typeface="Calibri" panose="020F0502020204030204" pitchFamily="34" charset="0"/>
                          <a:ea typeface="宋体" panose="02010600030101010101" pitchFamily="2" charset="-122"/>
                          <a:cs typeface="Times New Roman" panose="02020603050405020304" pitchFamily="18" charset="0"/>
                        </a:rPr>
                        <a:t>0.101</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26702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856060" y="463888"/>
            <a:ext cx="7429499" cy="110892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a:lstStyle>
          <a:p>
            <a:pPr>
              <a:defRPr/>
            </a:pPr>
            <a:r>
              <a:rPr lang="en-US" altLang="zh-CN" dirty="0" smtClean="0">
                <a:solidFill>
                  <a:sysClr val="windowText" lastClr="000000"/>
                </a:solidFill>
                <a:latin typeface="Helvetica" pitchFamily="34" charset="0"/>
                <a:cs typeface="Helvetica" pitchFamily="34" charset="0"/>
              </a:rPr>
              <a:t>DATA Evaluation and Discussion</a:t>
            </a:r>
            <a:endParaRPr lang="zh-CN" altLang="en-US" dirty="0">
              <a:solidFill>
                <a:sysClr val="windowText" lastClr="000000"/>
              </a:solidFill>
              <a:latin typeface="Tw Cen MT" panose="020B0602020104020603"/>
            </a:endParaRPr>
          </a:p>
        </p:txBody>
      </p:sp>
      <p:graphicFrame>
        <p:nvGraphicFramePr>
          <p:cNvPr id="6" name="表格 5"/>
          <p:cNvGraphicFramePr>
            <a:graphicFrameLocks noGrp="1"/>
          </p:cNvGraphicFramePr>
          <p:nvPr>
            <p:extLst>
              <p:ext uri="{D42A27DB-BD31-4B8C-83A1-F6EECF244321}">
                <p14:modId xmlns:p14="http://schemas.microsoft.com/office/powerpoint/2010/main" val="2930187487"/>
              </p:ext>
            </p:extLst>
          </p:nvPr>
        </p:nvGraphicFramePr>
        <p:xfrm>
          <a:off x="6967876" y="1924508"/>
          <a:ext cx="3990856" cy="3162300"/>
        </p:xfrm>
        <a:graphic>
          <a:graphicData uri="http://schemas.openxmlformats.org/drawingml/2006/table">
            <a:tbl>
              <a:tblPr firstRow="1" firstCol="1" bandRow="1"/>
              <a:tblGrid>
                <a:gridCol w="1782229"/>
                <a:gridCol w="2208627"/>
              </a:tblGrid>
              <a:tr h="316230">
                <a:tc>
                  <a:txBody>
                    <a:bodyPr/>
                    <a:lstStyle/>
                    <a:p>
                      <a:pPr algn="just">
                        <a:spcAft>
                          <a:spcPts val="0"/>
                        </a:spcAft>
                      </a:pPr>
                      <a:r>
                        <a:rPr lang="en-US" sz="1500" kern="100" dirty="0" err="1">
                          <a:effectLst/>
                          <a:latin typeface="Arial" panose="020B0604020202020204" pitchFamily="34" charset="0"/>
                          <a:ea typeface="宋体" panose="02010600030101010101" pitchFamily="2" charset="-122"/>
                          <a:cs typeface="Arial" panose="020B0604020202020204" pitchFamily="34" charset="0"/>
                        </a:rPr>
                        <a:t>Xm</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947.9</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en-US" sz="1500" kern="100">
                          <a:effectLst/>
                          <a:latin typeface="Arial" panose="020B0604020202020204" pitchFamily="34" charset="0"/>
                          <a:ea typeface="宋体" panose="02010600030101010101" pitchFamily="2" charset="-122"/>
                          <a:cs typeface="Arial" panose="020B0604020202020204" pitchFamily="34" charset="0"/>
                        </a:rPr>
                        <a:t>L</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16</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en-US" sz="1500" kern="100" dirty="0" err="1">
                          <a:effectLst/>
                          <a:latin typeface="Arial" panose="020B0604020202020204" pitchFamily="34" charset="0"/>
                          <a:ea typeface="宋体" panose="02010600030101010101" pitchFamily="2" charset="-122"/>
                          <a:cs typeface="Arial" panose="020B0604020202020204" pitchFamily="34" charset="0"/>
                        </a:rPr>
                        <a:t>Sr</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11.516</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altLang="zh-CN" sz="1500" kern="100" dirty="0" smtClean="0">
                          <a:effectLst/>
                          <a:latin typeface="Arial" panose="020B0604020202020204" pitchFamily="34" charset="0"/>
                          <a:ea typeface="宋体" panose="02010600030101010101" pitchFamily="2" charset="-122"/>
                          <a:cs typeface="Arial" panose="020B0604020202020204" pitchFamily="34" charset="0"/>
                        </a:rPr>
                        <a:t>S</a:t>
                      </a:r>
                      <a:r>
                        <a:rPr lang="de-CH" altLang="zh-CN" sz="1500" kern="100" baseline="-25000" dirty="0" smtClean="0">
                          <a:effectLst/>
                          <a:latin typeface="Arial" panose="020B0604020202020204" pitchFamily="34" charset="0"/>
                          <a:ea typeface="宋体" panose="02010600030101010101" pitchFamily="2" charset="-122"/>
                          <a:cs typeface="Arial" panose="020B0604020202020204" pitchFamily="34" charset="0"/>
                        </a:rPr>
                        <a:t>R</a:t>
                      </a:r>
                      <a:endParaRPr lang="zh-CN" altLang="zh-CN" sz="1500" kern="100" baseline="-250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16.849</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en-US" sz="1500" kern="100">
                          <a:effectLst/>
                          <a:latin typeface="Arial" panose="020B0604020202020204" pitchFamily="34" charset="0"/>
                          <a:ea typeface="宋体" panose="02010600030101010101" pitchFamily="2" charset="-122"/>
                          <a:cs typeface="Arial" panose="020B0604020202020204" pitchFamily="34" charset="0"/>
                        </a:rPr>
                        <a:t>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32.245 </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en-US" sz="1500" kern="100">
                          <a:effectLst/>
                          <a:latin typeface="Arial" panose="020B0604020202020204" pitchFamily="34" charset="0"/>
                          <a:ea typeface="宋体" panose="02010600030101010101" pitchFamily="2" charset="-122"/>
                          <a:cs typeface="Arial" panose="020B0604020202020204" pitchFamily="34" charset="0"/>
                        </a:rPr>
                        <a:t>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47.177 </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en-US" sz="1500" kern="100">
                          <a:effectLst/>
                          <a:latin typeface="Arial" panose="020B0604020202020204" pitchFamily="34" charset="0"/>
                          <a:ea typeface="宋体" panose="02010600030101010101" pitchFamily="2" charset="-122"/>
                          <a:cs typeface="Arial" panose="020B0604020202020204" pitchFamily="34" charset="0"/>
                        </a:rPr>
                        <a:t>RSDr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1.215</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en-US" sz="1500" kern="100" dirty="0">
                          <a:effectLst/>
                          <a:latin typeface="Arial" panose="020B0604020202020204" pitchFamily="34" charset="0"/>
                          <a:ea typeface="宋体" panose="02010600030101010101" pitchFamily="2" charset="-122"/>
                          <a:cs typeface="Arial" panose="020B0604020202020204" pitchFamily="34" charset="0"/>
                        </a:rPr>
                        <a:t>RSDR</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1.777</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en-US" sz="1500" kern="100">
                          <a:effectLst/>
                          <a:latin typeface="Arial" panose="020B0604020202020204" pitchFamily="34" charset="0"/>
                          <a:ea typeface="宋体" panose="02010600030101010101" pitchFamily="2" charset="-122"/>
                          <a:cs typeface="Arial" panose="020B0604020202020204" pitchFamily="34" charset="0"/>
                        </a:rPr>
                        <a:t>RSDR(Hor)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2.016</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en-US" sz="1500" kern="100">
                          <a:effectLst/>
                          <a:latin typeface="Arial" panose="020B0604020202020204" pitchFamily="34" charset="0"/>
                          <a:ea typeface="宋体" panose="02010600030101010101" pitchFamily="2" charset="-122"/>
                          <a:cs typeface="Arial" panose="020B0604020202020204" pitchFamily="34" charset="0"/>
                        </a:rPr>
                        <a:t>HorRat</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0.882</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矩形 1"/>
          <p:cNvSpPr/>
          <p:nvPr/>
        </p:nvSpPr>
        <p:spPr>
          <a:xfrm>
            <a:off x="1115355" y="5275367"/>
            <a:ext cx="5228804" cy="307777"/>
          </a:xfrm>
          <a:prstGeom prst="rect">
            <a:avLst/>
          </a:prstGeom>
        </p:spPr>
        <p:txBody>
          <a:bodyPr wrap="none">
            <a:spAutoFit/>
          </a:bodyPr>
          <a:lstStyle/>
          <a:p>
            <a:r>
              <a:rPr lang="en-US" altLang="zh-CN" sz="1400" b="1" dirty="0">
                <a:solidFill>
                  <a:srgbClr val="000000"/>
                </a:solidFill>
                <a:latin typeface="Arial" panose="020B0604020202020204" pitchFamily="34" charset="0"/>
                <a:cs typeface="Arial" panose="020B0604020202020204" pitchFamily="34" charset="0"/>
              </a:rPr>
              <a:t>Fig. </a:t>
            </a:r>
            <a:r>
              <a:rPr lang="en-US" altLang="zh-CN" sz="1400" b="1" dirty="0" smtClean="0">
                <a:solidFill>
                  <a:srgbClr val="000000"/>
                </a:solidFill>
                <a:latin typeface="Arial" panose="020B0604020202020204" pitchFamily="34" charset="0"/>
                <a:cs typeface="Arial" panose="020B0604020202020204" pitchFamily="34" charset="0"/>
              </a:rPr>
              <a:t>1 </a:t>
            </a:r>
            <a:r>
              <a:rPr lang="en-US" altLang="zh-CN" sz="1400" b="1" dirty="0">
                <a:solidFill>
                  <a:srgbClr val="000000"/>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28-Homobrassinolide Sample </a:t>
            </a:r>
            <a:r>
              <a:rPr lang="en-US" altLang="zh-CN" sz="1400" dirty="0" smtClean="0">
                <a:solidFill>
                  <a:prstClr val="black"/>
                </a:solidFill>
                <a:latin typeface="Arial" panose="020B0604020202020204" pitchFamily="34" charset="0"/>
                <a:cs typeface="Arial" panose="020B0604020202020204" pitchFamily="34" charset="0"/>
              </a:rPr>
              <a:t>A </a:t>
            </a:r>
            <a:r>
              <a:rPr lang="en-US" altLang="zh-CN" sz="1400" dirty="0">
                <a:solidFill>
                  <a:prstClr val="black"/>
                </a:solidFill>
                <a:latin typeface="Arial" panose="020B0604020202020204" pitchFamily="34" charset="0"/>
                <a:cs typeface="Arial" panose="020B0604020202020204" pitchFamily="34" charset="0"/>
              </a:rPr>
              <a:t>with outliers /stragglers</a:t>
            </a:r>
            <a:endParaRPr lang="zh-CN" altLang="en-US" sz="1400" dirty="0">
              <a:solidFill>
                <a:prstClr val="black"/>
              </a:solidFill>
              <a:latin typeface="Arial" panose="020B0604020202020204" pitchFamily="34" charset="0"/>
              <a:cs typeface="Arial" panose="020B0604020202020204" pitchFamily="34" charset="0"/>
            </a:endParaRPr>
          </a:p>
        </p:txBody>
      </p:sp>
      <p:sp>
        <p:nvSpPr>
          <p:cNvPr id="3" name="幻灯片编号占位符 2"/>
          <p:cNvSpPr>
            <a:spLocks noGrp="1"/>
          </p:cNvSpPr>
          <p:nvPr>
            <p:ph type="sldNum" sz="quarter" idx="12"/>
          </p:nvPr>
        </p:nvSpPr>
        <p:spPr/>
        <p:txBody>
          <a:bodyPr/>
          <a:lstStyle/>
          <a:p>
            <a:fld id="{04BAE5B3-BE46-4E18-80F1-3E1CF5BEC112}" type="slidenum">
              <a:rPr lang="zh-CN" altLang="en-US" smtClean="0"/>
              <a:t>18</a:t>
            </a:fld>
            <a:endParaRPr lang="zh-CN" altLang="en-US"/>
          </a:p>
        </p:txBody>
      </p:sp>
      <p:pic>
        <p:nvPicPr>
          <p:cNvPr id="5" name="图片 4"/>
          <p:cNvPicPr>
            <a:picLocks noChangeAspect="1"/>
          </p:cNvPicPr>
          <p:nvPr/>
        </p:nvPicPr>
        <p:blipFill>
          <a:blip r:embed="rId2"/>
          <a:stretch>
            <a:fillRect/>
          </a:stretch>
        </p:blipFill>
        <p:spPr>
          <a:xfrm>
            <a:off x="1115355" y="1936538"/>
            <a:ext cx="5444200" cy="2975106"/>
          </a:xfrm>
          <a:prstGeom prst="rect">
            <a:avLst/>
          </a:prstGeom>
        </p:spPr>
      </p:pic>
      <p:sp>
        <p:nvSpPr>
          <p:cNvPr id="7" name="椭圆 6"/>
          <p:cNvSpPr/>
          <p:nvPr/>
        </p:nvSpPr>
        <p:spPr>
          <a:xfrm>
            <a:off x="3241302" y="3173506"/>
            <a:ext cx="245969" cy="108472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extLst>
      <p:ext uri="{BB962C8B-B14F-4D97-AF65-F5344CB8AC3E}">
        <p14:creationId xmlns:p14="http://schemas.microsoft.com/office/powerpoint/2010/main" val="472131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456347926"/>
              </p:ext>
            </p:extLst>
          </p:nvPr>
        </p:nvGraphicFramePr>
        <p:xfrm>
          <a:off x="6943829" y="1920182"/>
          <a:ext cx="4057106" cy="3162300"/>
        </p:xfrm>
        <a:graphic>
          <a:graphicData uri="http://schemas.openxmlformats.org/drawingml/2006/table">
            <a:tbl>
              <a:tblPr firstRow="1" firstCol="1" bandRow="1"/>
              <a:tblGrid>
                <a:gridCol w="1735937"/>
                <a:gridCol w="2321169"/>
              </a:tblGrid>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Xm</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947.5</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L</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16</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Sr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15.909</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S</a:t>
                      </a:r>
                      <a:r>
                        <a:rPr lang="de-CH" sz="1500" kern="100" baseline="-25000" dirty="0">
                          <a:effectLst/>
                          <a:latin typeface="Arial" panose="020B0604020202020204" pitchFamily="34" charset="0"/>
                          <a:ea typeface="宋体" panose="02010600030101010101" pitchFamily="2" charset="-122"/>
                          <a:cs typeface="Arial" panose="020B0604020202020204" pitchFamily="34" charset="0"/>
                        </a:rPr>
                        <a:t>R</a:t>
                      </a:r>
                      <a:endParaRPr lang="zh-CN" sz="1500" kern="100" baseline="-250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16.024</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dirty="0" err="1">
                          <a:effectLst/>
                          <a:latin typeface="Arial" panose="020B0604020202020204" pitchFamily="34" charset="0"/>
                          <a:ea typeface="宋体" panose="02010600030101010101" pitchFamily="2" charset="-122"/>
                          <a:cs typeface="Arial" panose="020B0604020202020204" pitchFamily="34" charset="0"/>
                        </a:rPr>
                        <a:t>r</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44.545 </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44.867 </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RSDr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1.679</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RSD</a:t>
                      </a:r>
                      <a:r>
                        <a:rPr lang="de-CH" sz="1500" kern="100" baseline="-25000">
                          <a:effectLst/>
                          <a:latin typeface="Arial" panose="020B0604020202020204" pitchFamily="34" charset="0"/>
                          <a:ea typeface="宋体" panose="02010600030101010101" pitchFamily="2" charset="-122"/>
                          <a:cs typeface="Arial" panose="020B0604020202020204" pitchFamily="34" charset="0"/>
                        </a:rPr>
                        <a:t>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1.691</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RSD</a:t>
                      </a:r>
                      <a:r>
                        <a:rPr lang="de-CH" sz="1500" kern="100" baseline="-25000">
                          <a:effectLst/>
                          <a:latin typeface="Arial" panose="020B0604020202020204" pitchFamily="34" charset="0"/>
                          <a:ea typeface="宋体" panose="02010600030101010101" pitchFamily="2" charset="-122"/>
                          <a:cs typeface="Arial" panose="020B0604020202020204" pitchFamily="34" charset="0"/>
                        </a:rPr>
                        <a:t>R</a:t>
                      </a:r>
                      <a:r>
                        <a:rPr lang="de-CH" sz="1500" kern="100">
                          <a:effectLst/>
                          <a:latin typeface="Arial" panose="020B0604020202020204" pitchFamily="34" charset="0"/>
                          <a:ea typeface="宋体" panose="02010600030101010101" pitchFamily="2" charset="-122"/>
                          <a:cs typeface="Arial" panose="020B0604020202020204" pitchFamily="34" charset="0"/>
                        </a:rPr>
                        <a:t>(Hor)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2.016</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HorRat</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0.839</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矩形 8"/>
          <p:cNvSpPr/>
          <p:nvPr/>
        </p:nvSpPr>
        <p:spPr>
          <a:xfrm>
            <a:off x="1115355" y="5275367"/>
            <a:ext cx="5248553" cy="307777"/>
          </a:xfrm>
          <a:prstGeom prst="rect">
            <a:avLst/>
          </a:prstGeom>
        </p:spPr>
        <p:txBody>
          <a:bodyPr wrap="none">
            <a:spAutoFit/>
          </a:bodyPr>
          <a:lstStyle/>
          <a:p>
            <a:r>
              <a:rPr lang="en-US" altLang="zh-CN" sz="1400" b="1" dirty="0">
                <a:solidFill>
                  <a:srgbClr val="000000"/>
                </a:solidFill>
                <a:latin typeface="Arial" panose="020B0604020202020204" pitchFamily="34" charset="0"/>
                <a:cs typeface="Arial" panose="020B0604020202020204" pitchFamily="34" charset="0"/>
              </a:rPr>
              <a:t>Fig. 2</a:t>
            </a:r>
            <a:r>
              <a:rPr lang="en-US" altLang="zh-CN" sz="1400" b="1" dirty="0" smtClean="0">
                <a:solidFill>
                  <a:srgbClr val="000000"/>
                </a:solidFill>
                <a:latin typeface="Arial" panose="020B0604020202020204" pitchFamily="34" charset="0"/>
                <a:cs typeface="Arial" panose="020B0604020202020204" pitchFamily="34" charset="0"/>
              </a:rPr>
              <a:t> </a:t>
            </a:r>
            <a:r>
              <a:rPr lang="en-US" altLang="zh-CN" sz="1400" b="1" dirty="0">
                <a:solidFill>
                  <a:srgbClr val="000000"/>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28-Homobrassinolide Sample B</a:t>
            </a:r>
            <a:r>
              <a:rPr lang="en-US" altLang="zh-CN" sz="1400" dirty="0" smtClean="0">
                <a:solidFill>
                  <a:prstClr val="black"/>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with outliers /stragglers</a:t>
            </a:r>
            <a:endParaRPr lang="zh-CN" altLang="en-US" sz="1400" dirty="0">
              <a:solidFill>
                <a:prstClr val="black"/>
              </a:solidFill>
              <a:latin typeface="Arial" panose="020B0604020202020204" pitchFamily="34" charset="0"/>
              <a:cs typeface="Arial" panose="020B0604020202020204" pitchFamily="34" charset="0"/>
            </a:endParaRP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19</a:t>
            </a:fld>
            <a:endParaRPr lang="zh-CN" altLang="en-US"/>
          </a:p>
        </p:txBody>
      </p:sp>
      <p:pic>
        <p:nvPicPr>
          <p:cNvPr id="4" name="图片 3"/>
          <p:cNvPicPr>
            <a:picLocks noChangeAspect="1"/>
          </p:cNvPicPr>
          <p:nvPr/>
        </p:nvPicPr>
        <p:blipFill>
          <a:blip r:embed="rId2"/>
          <a:stretch>
            <a:fillRect/>
          </a:stretch>
        </p:blipFill>
        <p:spPr>
          <a:xfrm>
            <a:off x="1115355" y="1939206"/>
            <a:ext cx="5413717" cy="2859272"/>
          </a:xfrm>
          <a:prstGeom prst="rect">
            <a:avLst/>
          </a:prstGeom>
          <a:ln>
            <a:solidFill>
              <a:schemeClr val="tx1"/>
            </a:solidFill>
          </a:ln>
        </p:spPr>
      </p:pic>
      <p:sp>
        <p:nvSpPr>
          <p:cNvPr id="6" name="椭圆 5"/>
          <p:cNvSpPr/>
          <p:nvPr/>
        </p:nvSpPr>
        <p:spPr>
          <a:xfrm>
            <a:off x="3241302" y="2967319"/>
            <a:ext cx="228039" cy="1219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extLst>
      <p:ext uri="{BB962C8B-B14F-4D97-AF65-F5344CB8AC3E}">
        <p14:creationId xmlns:p14="http://schemas.microsoft.com/office/powerpoint/2010/main" val="30673187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856060" y="344620"/>
            <a:ext cx="7429499" cy="1108928"/>
          </a:xfrm>
        </p:spPr>
        <p:txBody>
          <a:bodyPr>
            <a:noAutofit/>
          </a:bodyPr>
          <a:lstStyle/>
          <a:p>
            <a:pPr lvl="0" algn="l"/>
            <a:r>
              <a:rPr lang="en-US" altLang="zh-CN" sz="2700" dirty="0" smtClean="0">
                <a:latin typeface="Helvetica" charset="0"/>
                <a:ea typeface="Helvetica" charset="0"/>
                <a:cs typeface="Helvetica" charset="0"/>
              </a:rPr>
              <a:t>GENERAL INFORMATION</a:t>
            </a:r>
            <a:endParaRPr lang="zh-CN" altLang="en-US" sz="2700" dirty="0">
              <a:latin typeface="Helvetica" charset="0"/>
              <a:ea typeface="Helvetica" charset="0"/>
              <a:cs typeface="Helvetica" charset="0"/>
            </a:endParaRPr>
          </a:p>
        </p:txBody>
      </p:sp>
      <p:graphicFrame>
        <p:nvGraphicFramePr>
          <p:cNvPr id="8" name="内容占位符 6"/>
          <p:cNvGraphicFramePr>
            <a:graphicFrameLocks/>
          </p:cNvGraphicFramePr>
          <p:nvPr>
            <p:extLst>
              <p:ext uri="{D42A27DB-BD31-4B8C-83A1-F6EECF244321}">
                <p14:modId xmlns:p14="http://schemas.microsoft.com/office/powerpoint/2010/main" val="3157500471"/>
              </p:ext>
            </p:extLst>
          </p:nvPr>
        </p:nvGraphicFramePr>
        <p:xfrm>
          <a:off x="856060" y="1265260"/>
          <a:ext cx="9838444" cy="5442174"/>
        </p:xfrm>
        <a:graphic>
          <a:graphicData uri="http://schemas.openxmlformats.org/drawingml/2006/table">
            <a:tbl>
              <a:tblPr firstRow="1" firstCol="1" bandRow="1"/>
              <a:tblGrid>
                <a:gridCol w="2165778"/>
                <a:gridCol w="7672666"/>
              </a:tblGrid>
              <a:tr h="216024">
                <a:tc>
                  <a:txBody>
                    <a:bodyPr/>
                    <a:lstStyle>
                      <a:lvl1pPr marL="0" algn="l" defTabSz="914400" rtl="0" eaLnBrk="1" latinLnBrk="0" hangingPunct="1">
                        <a:defRPr sz="1800" b="1" kern="1200">
                          <a:solidFill>
                            <a:schemeClr val="lt1"/>
                          </a:solidFill>
                          <a:latin typeface="Tw Cen MT" panose="020B0602020104020603"/>
                          <a:ea typeface=""/>
                          <a:cs typeface=""/>
                        </a:defRPr>
                      </a:lvl1pPr>
                      <a:lvl2pPr marL="457200" algn="l" defTabSz="914400" rtl="0" eaLnBrk="1" latinLnBrk="0" hangingPunct="1">
                        <a:defRPr sz="1800" b="1" kern="1200">
                          <a:solidFill>
                            <a:schemeClr val="lt1"/>
                          </a:solidFill>
                          <a:latin typeface="Tw Cen MT" panose="020B0602020104020603"/>
                          <a:ea typeface=""/>
                          <a:cs typeface=""/>
                        </a:defRPr>
                      </a:lvl2pPr>
                      <a:lvl3pPr marL="914400" algn="l" defTabSz="914400" rtl="0" eaLnBrk="1" latinLnBrk="0" hangingPunct="1">
                        <a:defRPr sz="1800" b="1" kern="1200">
                          <a:solidFill>
                            <a:schemeClr val="lt1"/>
                          </a:solidFill>
                          <a:latin typeface="Tw Cen MT" panose="020B0602020104020603"/>
                          <a:ea typeface=""/>
                          <a:cs typeface=""/>
                        </a:defRPr>
                      </a:lvl3pPr>
                      <a:lvl4pPr marL="1371600" algn="l" defTabSz="914400" rtl="0" eaLnBrk="1" latinLnBrk="0" hangingPunct="1">
                        <a:defRPr sz="1800" b="1" kern="1200">
                          <a:solidFill>
                            <a:schemeClr val="lt1"/>
                          </a:solidFill>
                          <a:latin typeface="Tw Cen MT" panose="020B0602020104020603"/>
                          <a:ea typeface=""/>
                          <a:cs typeface=""/>
                        </a:defRPr>
                      </a:lvl4pPr>
                      <a:lvl5pPr marL="1828800" algn="l" defTabSz="914400" rtl="0" eaLnBrk="1" latinLnBrk="0" hangingPunct="1">
                        <a:defRPr sz="1800" b="1" kern="1200">
                          <a:solidFill>
                            <a:schemeClr val="lt1"/>
                          </a:solidFill>
                          <a:latin typeface="Tw Cen MT" panose="020B0602020104020603"/>
                          <a:ea typeface=""/>
                          <a:cs typeface=""/>
                        </a:defRPr>
                      </a:lvl5pPr>
                      <a:lvl6pPr marL="2286000" algn="l" defTabSz="914400" rtl="0" eaLnBrk="1" latinLnBrk="0" hangingPunct="1">
                        <a:defRPr sz="1800" b="1" kern="1200">
                          <a:solidFill>
                            <a:schemeClr val="lt1"/>
                          </a:solidFill>
                          <a:latin typeface="Tw Cen MT" panose="020B0602020104020603"/>
                          <a:ea typeface=""/>
                          <a:cs typeface=""/>
                        </a:defRPr>
                      </a:lvl6pPr>
                      <a:lvl7pPr marL="2743200" algn="l" defTabSz="914400" rtl="0" eaLnBrk="1" latinLnBrk="0" hangingPunct="1">
                        <a:defRPr sz="1800" b="1" kern="1200">
                          <a:solidFill>
                            <a:schemeClr val="lt1"/>
                          </a:solidFill>
                          <a:latin typeface="Tw Cen MT" panose="020B0602020104020603"/>
                          <a:ea typeface=""/>
                          <a:cs typeface=""/>
                        </a:defRPr>
                      </a:lvl7pPr>
                      <a:lvl8pPr marL="3200400" algn="l" defTabSz="914400" rtl="0" eaLnBrk="1" latinLnBrk="0" hangingPunct="1">
                        <a:defRPr sz="1800" b="1" kern="1200">
                          <a:solidFill>
                            <a:schemeClr val="lt1"/>
                          </a:solidFill>
                          <a:latin typeface="Tw Cen MT" panose="020B0602020104020603"/>
                          <a:ea typeface=""/>
                          <a:cs typeface=""/>
                        </a:defRPr>
                      </a:lvl8pPr>
                      <a:lvl9pPr marL="3657600" algn="l" defTabSz="914400" rtl="0" eaLnBrk="1" latinLnBrk="0" hangingPunct="1">
                        <a:defRPr sz="1800" b="1" kern="1200">
                          <a:solidFill>
                            <a:schemeClr val="lt1"/>
                          </a:solidFill>
                          <a:latin typeface="Tw Cen MT" panose="020B0602020104020603"/>
                          <a:ea typeface=""/>
                          <a:cs typeface=""/>
                        </a:defRPr>
                      </a:lvl9pPr>
                    </a:lstStyle>
                    <a:p>
                      <a:pPr indent="76200" algn="just">
                        <a:lnSpc>
                          <a:spcPct val="150000"/>
                        </a:lnSpc>
                        <a:spcAft>
                          <a:spcPts val="0"/>
                        </a:spcAft>
                      </a:pPr>
                      <a:r>
                        <a:rPr lang="en-US" sz="1500" b="0" dirty="0" smtClean="0">
                          <a:solidFill>
                            <a:schemeClr val="tx1"/>
                          </a:solidFill>
                          <a:effectLst/>
                          <a:latin typeface="Arial" panose="020B0604020202020204" pitchFamily="34" charset="0"/>
                          <a:cs typeface="Arial" panose="020B0604020202020204" pitchFamily="34" charset="0"/>
                        </a:rPr>
                        <a:t>Common </a:t>
                      </a:r>
                      <a:r>
                        <a:rPr lang="en-US" sz="1500" b="0" dirty="0">
                          <a:solidFill>
                            <a:schemeClr val="tx1"/>
                          </a:solidFill>
                          <a:effectLst/>
                          <a:latin typeface="Arial" panose="020B0604020202020204" pitchFamily="34" charset="0"/>
                          <a:cs typeface="Arial" panose="020B0604020202020204" pitchFamily="34" charset="0"/>
                        </a:rPr>
                        <a:t>name</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Tw Cen MT" panose="020B0602020104020603"/>
                          <a:ea typeface=""/>
                          <a:cs typeface=""/>
                        </a:defRPr>
                      </a:lvl1pPr>
                      <a:lvl2pPr marL="457200" algn="l" defTabSz="914400" rtl="0" eaLnBrk="1" latinLnBrk="0" hangingPunct="1">
                        <a:defRPr sz="1800" b="1" kern="1200">
                          <a:solidFill>
                            <a:schemeClr val="lt1"/>
                          </a:solidFill>
                          <a:latin typeface="Tw Cen MT" panose="020B0602020104020603"/>
                          <a:ea typeface=""/>
                          <a:cs typeface=""/>
                        </a:defRPr>
                      </a:lvl2pPr>
                      <a:lvl3pPr marL="914400" algn="l" defTabSz="914400" rtl="0" eaLnBrk="1" latinLnBrk="0" hangingPunct="1">
                        <a:defRPr sz="1800" b="1" kern="1200">
                          <a:solidFill>
                            <a:schemeClr val="lt1"/>
                          </a:solidFill>
                          <a:latin typeface="Tw Cen MT" panose="020B0602020104020603"/>
                          <a:ea typeface=""/>
                          <a:cs typeface=""/>
                        </a:defRPr>
                      </a:lvl3pPr>
                      <a:lvl4pPr marL="1371600" algn="l" defTabSz="914400" rtl="0" eaLnBrk="1" latinLnBrk="0" hangingPunct="1">
                        <a:defRPr sz="1800" b="1" kern="1200">
                          <a:solidFill>
                            <a:schemeClr val="lt1"/>
                          </a:solidFill>
                          <a:latin typeface="Tw Cen MT" panose="020B0602020104020603"/>
                          <a:ea typeface=""/>
                          <a:cs typeface=""/>
                        </a:defRPr>
                      </a:lvl4pPr>
                      <a:lvl5pPr marL="1828800" algn="l" defTabSz="914400" rtl="0" eaLnBrk="1" latinLnBrk="0" hangingPunct="1">
                        <a:defRPr sz="1800" b="1" kern="1200">
                          <a:solidFill>
                            <a:schemeClr val="lt1"/>
                          </a:solidFill>
                          <a:latin typeface="Tw Cen MT" panose="020B0602020104020603"/>
                          <a:ea typeface=""/>
                          <a:cs typeface=""/>
                        </a:defRPr>
                      </a:lvl5pPr>
                      <a:lvl6pPr marL="2286000" algn="l" defTabSz="914400" rtl="0" eaLnBrk="1" latinLnBrk="0" hangingPunct="1">
                        <a:defRPr sz="1800" b="1" kern="1200">
                          <a:solidFill>
                            <a:schemeClr val="lt1"/>
                          </a:solidFill>
                          <a:latin typeface="Tw Cen MT" panose="020B0602020104020603"/>
                          <a:ea typeface=""/>
                          <a:cs typeface=""/>
                        </a:defRPr>
                      </a:lvl6pPr>
                      <a:lvl7pPr marL="2743200" algn="l" defTabSz="914400" rtl="0" eaLnBrk="1" latinLnBrk="0" hangingPunct="1">
                        <a:defRPr sz="1800" b="1" kern="1200">
                          <a:solidFill>
                            <a:schemeClr val="lt1"/>
                          </a:solidFill>
                          <a:latin typeface="Tw Cen MT" panose="020B0602020104020603"/>
                          <a:ea typeface=""/>
                          <a:cs typeface=""/>
                        </a:defRPr>
                      </a:lvl7pPr>
                      <a:lvl8pPr marL="3200400" algn="l" defTabSz="914400" rtl="0" eaLnBrk="1" latinLnBrk="0" hangingPunct="1">
                        <a:defRPr sz="1800" b="1" kern="1200">
                          <a:solidFill>
                            <a:schemeClr val="lt1"/>
                          </a:solidFill>
                          <a:latin typeface="Tw Cen MT" panose="020B0602020104020603"/>
                          <a:ea typeface=""/>
                          <a:cs typeface=""/>
                        </a:defRPr>
                      </a:lvl8pPr>
                      <a:lvl9pPr marL="3657600" algn="l" defTabSz="914400" rtl="0" eaLnBrk="1" latinLnBrk="0" hangingPunct="1">
                        <a:defRPr sz="1800" b="1" kern="1200">
                          <a:solidFill>
                            <a:schemeClr val="lt1"/>
                          </a:solidFill>
                          <a:latin typeface="Tw Cen MT" panose="020B0602020104020603"/>
                          <a:ea typeface=""/>
                          <a:cs typeface=""/>
                        </a:defRPr>
                      </a:lvl9pPr>
                    </a:lstStyle>
                    <a:p>
                      <a:pPr algn="just">
                        <a:lnSpc>
                          <a:spcPct val="150000"/>
                        </a:lnSpc>
                        <a:spcAft>
                          <a:spcPts val="0"/>
                        </a:spcAft>
                      </a:pPr>
                      <a:r>
                        <a:rPr lang="en-US" sz="1500" b="0" dirty="0" smtClean="0">
                          <a:solidFill>
                            <a:schemeClr val="tx1"/>
                          </a:solidFill>
                          <a:effectLst/>
                          <a:latin typeface="Arial" panose="020B0604020202020204" pitchFamily="34" charset="0"/>
                          <a:cs typeface="Arial" panose="020B0604020202020204" pitchFamily="34" charset="0"/>
                        </a:rPr>
                        <a:t>28-Homobrassinolide</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01544">
                <a:tc>
                  <a:txBody>
                    <a:bodyPr/>
                    <a:lstStyle>
                      <a:lvl1pPr marL="0" algn="l" defTabSz="914400" rtl="0" eaLnBrk="1" latinLnBrk="0" hangingPunct="1">
                        <a:defRPr sz="1800" b="1" kern="1200">
                          <a:solidFill>
                            <a:schemeClr val="lt1"/>
                          </a:solidFill>
                          <a:latin typeface="Tw Cen MT" panose="020B0602020104020603"/>
                          <a:ea typeface=""/>
                          <a:cs typeface=""/>
                        </a:defRPr>
                      </a:lvl1pPr>
                      <a:lvl2pPr marL="457200" algn="l" defTabSz="914400" rtl="0" eaLnBrk="1" latinLnBrk="0" hangingPunct="1">
                        <a:defRPr sz="1800" b="1" kern="1200">
                          <a:solidFill>
                            <a:schemeClr val="lt1"/>
                          </a:solidFill>
                          <a:latin typeface="Tw Cen MT" panose="020B0602020104020603"/>
                          <a:ea typeface=""/>
                          <a:cs typeface=""/>
                        </a:defRPr>
                      </a:lvl2pPr>
                      <a:lvl3pPr marL="914400" algn="l" defTabSz="914400" rtl="0" eaLnBrk="1" latinLnBrk="0" hangingPunct="1">
                        <a:defRPr sz="1800" b="1" kern="1200">
                          <a:solidFill>
                            <a:schemeClr val="lt1"/>
                          </a:solidFill>
                          <a:latin typeface="Tw Cen MT" panose="020B0602020104020603"/>
                          <a:ea typeface=""/>
                          <a:cs typeface=""/>
                        </a:defRPr>
                      </a:lvl3pPr>
                      <a:lvl4pPr marL="1371600" algn="l" defTabSz="914400" rtl="0" eaLnBrk="1" latinLnBrk="0" hangingPunct="1">
                        <a:defRPr sz="1800" b="1" kern="1200">
                          <a:solidFill>
                            <a:schemeClr val="lt1"/>
                          </a:solidFill>
                          <a:latin typeface="Tw Cen MT" panose="020B0602020104020603"/>
                          <a:ea typeface=""/>
                          <a:cs typeface=""/>
                        </a:defRPr>
                      </a:lvl4pPr>
                      <a:lvl5pPr marL="1828800" algn="l" defTabSz="914400" rtl="0" eaLnBrk="1" latinLnBrk="0" hangingPunct="1">
                        <a:defRPr sz="1800" b="1" kern="1200">
                          <a:solidFill>
                            <a:schemeClr val="lt1"/>
                          </a:solidFill>
                          <a:latin typeface="Tw Cen MT" panose="020B0602020104020603"/>
                          <a:ea typeface=""/>
                          <a:cs typeface=""/>
                        </a:defRPr>
                      </a:lvl5pPr>
                      <a:lvl6pPr marL="2286000" algn="l" defTabSz="914400" rtl="0" eaLnBrk="1" latinLnBrk="0" hangingPunct="1">
                        <a:defRPr sz="1800" b="1" kern="1200">
                          <a:solidFill>
                            <a:schemeClr val="lt1"/>
                          </a:solidFill>
                          <a:latin typeface="Tw Cen MT" panose="020B0602020104020603"/>
                          <a:ea typeface=""/>
                          <a:cs typeface=""/>
                        </a:defRPr>
                      </a:lvl6pPr>
                      <a:lvl7pPr marL="2743200" algn="l" defTabSz="914400" rtl="0" eaLnBrk="1" latinLnBrk="0" hangingPunct="1">
                        <a:defRPr sz="1800" b="1" kern="1200">
                          <a:solidFill>
                            <a:schemeClr val="lt1"/>
                          </a:solidFill>
                          <a:latin typeface="Tw Cen MT" panose="020B0602020104020603"/>
                          <a:ea typeface=""/>
                          <a:cs typeface=""/>
                        </a:defRPr>
                      </a:lvl7pPr>
                      <a:lvl8pPr marL="3200400" algn="l" defTabSz="914400" rtl="0" eaLnBrk="1" latinLnBrk="0" hangingPunct="1">
                        <a:defRPr sz="1800" b="1" kern="1200">
                          <a:solidFill>
                            <a:schemeClr val="lt1"/>
                          </a:solidFill>
                          <a:latin typeface="Tw Cen MT" panose="020B0602020104020603"/>
                          <a:ea typeface=""/>
                          <a:cs typeface=""/>
                        </a:defRPr>
                      </a:lvl8pPr>
                      <a:lvl9pPr marL="3657600" algn="l" defTabSz="914400" rtl="0" eaLnBrk="1" latinLnBrk="0" hangingPunct="1">
                        <a:defRPr sz="1800" b="1" kern="1200">
                          <a:solidFill>
                            <a:schemeClr val="lt1"/>
                          </a:solidFill>
                          <a:latin typeface="Tw Cen MT" panose="020B0602020104020603"/>
                          <a:ea typeface=""/>
                          <a:cs typeface=""/>
                        </a:defRPr>
                      </a:lvl9pPr>
                    </a:lstStyle>
                    <a:p>
                      <a:pPr indent="76200" algn="just">
                        <a:lnSpc>
                          <a:spcPct val="150000"/>
                        </a:lnSpc>
                        <a:spcAft>
                          <a:spcPts val="0"/>
                        </a:spcAft>
                      </a:pPr>
                      <a:r>
                        <a:rPr lang="en-US" sz="1500" b="0" dirty="0">
                          <a:solidFill>
                            <a:schemeClr val="tx1"/>
                          </a:solidFill>
                          <a:effectLst/>
                          <a:latin typeface="Arial" panose="020B0604020202020204" pitchFamily="34" charset="0"/>
                          <a:cs typeface="Arial" panose="020B0604020202020204" pitchFamily="34" charset="0"/>
                        </a:rPr>
                        <a:t>Chemical Name</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w Cen MT" panose="020B0602020104020603"/>
                          <a:ea typeface=""/>
                          <a:cs typeface=""/>
                        </a:defRPr>
                      </a:lvl1pPr>
                      <a:lvl2pPr marL="457200" algn="l" defTabSz="914400" rtl="0" eaLnBrk="1" latinLnBrk="0" hangingPunct="1">
                        <a:defRPr sz="1800" kern="1200">
                          <a:solidFill>
                            <a:schemeClr val="dk1"/>
                          </a:solidFill>
                          <a:latin typeface="Tw Cen MT" panose="020B0602020104020603"/>
                          <a:ea typeface=""/>
                          <a:cs typeface=""/>
                        </a:defRPr>
                      </a:lvl2pPr>
                      <a:lvl3pPr marL="914400" algn="l" defTabSz="914400" rtl="0" eaLnBrk="1" latinLnBrk="0" hangingPunct="1">
                        <a:defRPr sz="1800" kern="1200">
                          <a:solidFill>
                            <a:schemeClr val="dk1"/>
                          </a:solidFill>
                          <a:latin typeface="Tw Cen MT" panose="020B0602020104020603"/>
                          <a:ea typeface=""/>
                          <a:cs typeface=""/>
                        </a:defRPr>
                      </a:lvl3pPr>
                      <a:lvl4pPr marL="1371600" algn="l" defTabSz="914400" rtl="0" eaLnBrk="1" latinLnBrk="0" hangingPunct="1">
                        <a:defRPr sz="1800" kern="1200">
                          <a:solidFill>
                            <a:schemeClr val="dk1"/>
                          </a:solidFill>
                          <a:latin typeface="Tw Cen MT" panose="020B0602020104020603"/>
                          <a:ea typeface=""/>
                          <a:cs typeface=""/>
                        </a:defRPr>
                      </a:lvl4pPr>
                      <a:lvl5pPr marL="1828800" algn="l" defTabSz="914400" rtl="0" eaLnBrk="1" latinLnBrk="0" hangingPunct="1">
                        <a:defRPr sz="1800" kern="1200">
                          <a:solidFill>
                            <a:schemeClr val="dk1"/>
                          </a:solidFill>
                          <a:latin typeface="Tw Cen MT" panose="020B0602020104020603"/>
                          <a:ea typeface=""/>
                          <a:cs typeface=""/>
                        </a:defRPr>
                      </a:lvl5pPr>
                      <a:lvl6pPr marL="2286000" algn="l" defTabSz="914400" rtl="0" eaLnBrk="1" latinLnBrk="0" hangingPunct="1">
                        <a:defRPr sz="1800" kern="1200">
                          <a:solidFill>
                            <a:schemeClr val="dk1"/>
                          </a:solidFill>
                          <a:latin typeface="Tw Cen MT" panose="020B0602020104020603"/>
                          <a:ea typeface=""/>
                          <a:cs typeface=""/>
                        </a:defRPr>
                      </a:lvl6pPr>
                      <a:lvl7pPr marL="2743200" algn="l" defTabSz="914400" rtl="0" eaLnBrk="1" latinLnBrk="0" hangingPunct="1">
                        <a:defRPr sz="1800" kern="1200">
                          <a:solidFill>
                            <a:schemeClr val="dk1"/>
                          </a:solidFill>
                          <a:latin typeface="Tw Cen MT" panose="020B0602020104020603"/>
                          <a:ea typeface=""/>
                          <a:cs typeface=""/>
                        </a:defRPr>
                      </a:lvl7pPr>
                      <a:lvl8pPr marL="3200400" algn="l" defTabSz="914400" rtl="0" eaLnBrk="1" latinLnBrk="0" hangingPunct="1">
                        <a:defRPr sz="1800" kern="1200">
                          <a:solidFill>
                            <a:schemeClr val="dk1"/>
                          </a:solidFill>
                          <a:latin typeface="Tw Cen MT" panose="020B0602020104020603"/>
                          <a:ea typeface=""/>
                          <a:cs typeface=""/>
                        </a:defRPr>
                      </a:lvl8pPr>
                      <a:lvl9pPr marL="3657600" algn="l" defTabSz="914400" rtl="0" eaLnBrk="1" latinLnBrk="0" hangingPunct="1">
                        <a:defRPr sz="1800" kern="1200">
                          <a:solidFill>
                            <a:schemeClr val="dk1"/>
                          </a:solidFill>
                          <a:latin typeface="Tw Cen MT" panose="020B0602020104020603"/>
                          <a:ea typeface=""/>
                          <a:cs typeface=""/>
                        </a:defRPr>
                      </a:lvl9pPr>
                    </a:lstStyle>
                    <a:p>
                      <a:pPr algn="just">
                        <a:lnSpc>
                          <a:spcPct val="150000"/>
                        </a:lnSpc>
                        <a:spcAft>
                          <a:spcPts val="0"/>
                        </a:spcAft>
                      </a:pPr>
                      <a:r>
                        <a:rPr lang="en-US" sz="1500" b="0" dirty="0" smtClean="0">
                          <a:solidFill>
                            <a:schemeClr val="tx1"/>
                          </a:solidFill>
                          <a:effectLst/>
                          <a:latin typeface="Arial" panose="020B0604020202020204" pitchFamily="34" charset="0"/>
                          <a:cs typeface="Arial" panose="020B0604020202020204" pitchFamily="34" charset="0"/>
                        </a:rPr>
                        <a:t>(5S,6R)-10-((2S,3R,4R,5S)-5-ethyl-3,4-dihydroxy-6-methylheptan-2-yl)-5,6-dihydroxy-7a,9a-dimethyltetradecahydro-1H-benzo[c]</a:t>
                      </a:r>
                      <a:r>
                        <a:rPr lang="en-US" sz="1500" b="0" dirty="0" err="1" smtClean="0">
                          <a:solidFill>
                            <a:schemeClr val="tx1"/>
                          </a:solidFill>
                          <a:effectLst/>
                          <a:latin typeface="Arial" panose="020B0604020202020204" pitchFamily="34" charset="0"/>
                          <a:cs typeface="Arial" panose="020B0604020202020204" pitchFamily="34" charset="0"/>
                        </a:rPr>
                        <a:t>indeno</a:t>
                      </a:r>
                      <a:r>
                        <a:rPr lang="en-US" sz="1500" b="0" dirty="0" smtClean="0">
                          <a:solidFill>
                            <a:schemeClr val="tx1"/>
                          </a:solidFill>
                          <a:effectLst/>
                          <a:latin typeface="Arial" panose="020B0604020202020204" pitchFamily="34" charset="0"/>
                          <a:cs typeface="Arial" panose="020B0604020202020204" pitchFamily="34" charset="0"/>
                        </a:rPr>
                        <a:t>[5,4-e]oxepin-3(12bH)-one</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71450">
                <a:tc>
                  <a:txBody>
                    <a:bodyPr/>
                    <a:lstStyle>
                      <a:lvl1pPr marL="0" algn="l" defTabSz="914400" rtl="0" eaLnBrk="1" latinLnBrk="0" hangingPunct="1">
                        <a:defRPr sz="1800" b="1" kern="1200">
                          <a:solidFill>
                            <a:schemeClr val="lt1"/>
                          </a:solidFill>
                          <a:latin typeface="Tw Cen MT" panose="020B0602020104020603"/>
                          <a:ea typeface=""/>
                          <a:cs typeface=""/>
                        </a:defRPr>
                      </a:lvl1pPr>
                      <a:lvl2pPr marL="457200" algn="l" defTabSz="914400" rtl="0" eaLnBrk="1" latinLnBrk="0" hangingPunct="1">
                        <a:defRPr sz="1800" b="1" kern="1200">
                          <a:solidFill>
                            <a:schemeClr val="lt1"/>
                          </a:solidFill>
                          <a:latin typeface="Tw Cen MT" panose="020B0602020104020603"/>
                          <a:ea typeface=""/>
                          <a:cs typeface=""/>
                        </a:defRPr>
                      </a:lvl2pPr>
                      <a:lvl3pPr marL="914400" algn="l" defTabSz="914400" rtl="0" eaLnBrk="1" latinLnBrk="0" hangingPunct="1">
                        <a:defRPr sz="1800" b="1" kern="1200">
                          <a:solidFill>
                            <a:schemeClr val="lt1"/>
                          </a:solidFill>
                          <a:latin typeface="Tw Cen MT" panose="020B0602020104020603"/>
                          <a:ea typeface=""/>
                          <a:cs typeface=""/>
                        </a:defRPr>
                      </a:lvl3pPr>
                      <a:lvl4pPr marL="1371600" algn="l" defTabSz="914400" rtl="0" eaLnBrk="1" latinLnBrk="0" hangingPunct="1">
                        <a:defRPr sz="1800" b="1" kern="1200">
                          <a:solidFill>
                            <a:schemeClr val="lt1"/>
                          </a:solidFill>
                          <a:latin typeface="Tw Cen MT" panose="020B0602020104020603"/>
                          <a:ea typeface=""/>
                          <a:cs typeface=""/>
                        </a:defRPr>
                      </a:lvl4pPr>
                      <a:lvl5pPr marL="1828800" algn="l" defTabSz="914400" rtl="0" eaLnBrk="1" latinLnBrk="0" hangingPunct="1">
                        <a:defRPr sz="1800" b="1" kern="1200">
                          <a:solidFill>
                            <a:schemeClr val="lt1"/>
                          </a:solidFill>
                          <a:latin typeface="Tw Cen MT" panose="020B0602020104020603"/>
                          <a:ea typeface=""/>
                          <a:cs typeface=""/>
                        </a:defRPr>
                      </a:lvl5pPr>
                      <a:lvl6pPr marL="2286000" algn="l" defTabSz="914400" rtl="0" eaLnBrk="1" latinLnBrk="0" hangingPunct="1">
                        <a:defRPr sz="1800" b="1" kern="1200">
                          <a:solidFill>
                            <a:schemeClr val="lt1"/>
                          </a:solidFill>
                          <a:latin typeface="Tw Cen MT" panose="020B0602020104020603"/>
                          <a:ea typeface=""/>
                          <a:cs typeface=""/>
                        </a:defRPr>
                      </a:lvl6pPr>
                      <a:lvl7pPr marL="2743200" algn="l" defTabSz="914400" rtl="0" eaLnBrk="1" latinLnBrk="0" hangingPunct="1">
                        <a:defRPr sz="1800" b="1" kern="1200">
                          <a:solidFill>
                            <a:schemeClr val="lt1"/>
                          </a:solidFill>
                          <a:latin typeface="Tw Cen MT" panose="020B0602020104020603"/>
                          <a:ea typeface=""/>
                          <a:cs typeface=""/>
                        </a:defRPr>
                      </a:lvl7pPr>
                      <a:lvl8pPr marL="3200400" algn="l" defTabSz="914400" rtl="0" eaLnBrk="1" latinLnBrk="0" hangingPunct="1">
                        <a:defRPr sz="1800" b="1" kern="1200">
                          <a:solidFill>
                            <a:schemeClr val="lt1"/>
                          </a:solidFill>
                          <a:latin typeface="Tw Cen MT" panose="020B0602020104020603"/>
                          <a:ea typeface=""/>
                          <a:cs typeface=""/>
                        </a:defRPr>
                      </a:lvl8pPr>
                      <a:lvl9pPr marL="3657600" algn="l" defTabSz="914400" rtl="0" eaLnBrk="1" latinLnBrk="0" hangingPunct="1">
                        <a:defRPr sz="1800" b="1" kern="1200">
                          <a:solidFill>
                            <a:schemeClr val="lt1"/>
                          </a:solidFill>
                          <a:latin typeface="Tw Cen MT" panose="020B0602020104020603"/>
                          <a:ea typeface=""/>
                          <a:cs typeface=""/>
                        </a:defRPr>
                      </a:lvl9pPr>
                    </a:lstStyle>
                    <a:p>
                      <a:pPr indent="76200" algn="just">
                        <a:lnSpc>
                          <a:spcPct val="150000"/>
                        </a:lnSpc>
                        <a:spcAft>
                          <a:spcPts val="0"/>
                        </a:spcAft>
                      </a:pPr>
                      <a:r>
                        <a:rPr lang="en-US" sz="1500" b="0" u="none" strike="noStrike" dirty="0">
                          <a:solidFill>
                            <a:schemeClr val="tx1"/>
                          </a:solidFill>
                          <a:effectLst/>
                          <a:latin typeface="Arial" panose="020B0604020202020204" pitchFamily="34" charset="0"/>
                          <a:cs typeface="Arial" panose="020B0604020202020204" pitchFamily="34" charset="0"/>
                        </a:rPr>
                        <a:t>Empirical</a:t>
                      </a:r>
                      <a:r>
                        <a:rPr lang="en-US" sz="1500" b="0" dirty="0">
                          <a:solidFill>
                            <a:schemeClr val="tx1"/>
                          </a:solidFill>
                          <a:effectLst/>
                          <a:latin typeface="Arial" panose="020B0604020202020204" pitchFamily="34" charset="0"/>
                          <a:cs typeface="Arial" panose="020B0604020202020204" pitchFamily="34" charset="0"/>
                        </a:rPr>
                        <a:t> formula</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w Cen MT" panose="020B0602020104020603"/>
                          <a:ea typeface=""/>
                          <a:cs typeface=""/>
                        </a:defRPr>
                      </a:lvl1pPr>
                      <a:lvl2pPr marL="457200" algn="l" defTabSz="914400" rtl="0" eaLnBrk="1" latinLnBrk="0" hangingPunct="1">
                        <a:defRPr sz="1800" kern="1200">
                          <a:solidFill>
                            <a:schemeClr val="dk1"/>
                          </a:solidFill>
                          <a:latin typeface="Tw Cen MT" panose="020B0602020104020603"/>
                          <a:ea typeface=""/>
                          <a:cs typeface=""/>
                        </a:defRPr>
                      </a:lvl2pPr>
                      <a:lvl3pPr marL="914400" algn="l" defTabSz="914400" rtl="0" eaLnBrk="1" latinLnBrk="0" hangingPunct="1">
                        <a:defRPr sz="1800" kern="1200">
                          <a:solidFill>
                            <a:schemeClr val="dk1"/>
                          </a:solidFill>
                          <a:latin typeface="Tw Cen MT" panose="020B0602020104020603"/>
                          <a:ea typeface=""/>
                          <a:cs typeface=""/>
                        </a:defRPr>
                      </a:lvl3pPr>
                      <a:lvl4pPr marL="1371600" algn="l" defTabSz="914400" rtl="0" eaLnBrk="1" latinLnBrk="0" hangingPunct="1">
                        <a:defRPr sz="1800" kern="1200">
                          <a:solidFill>
                            <a:schemeClr val="dk1"/>
                          </a:solidFill>
                          <a:latin typeface="Tw Cen MT" panose="020B0602020104020603"/>
                          <a:ea typeface=""/>
                          <a:cs typeface=""/>
                        </a:defRPr>
                      </a:lvl4pPr>
                      <a:lvl5pPr marL="1828800" algn="l" defTabSz="914400" rtl="0" eaLnBrk="1" latinLnBrk="0" hangingPunct="1">
                        <a:defRPr sz="1800" kern="1200">
                          <a:solidFill>
                            <a:schemeClr val="dk1"/>
                          </a:solidFill>
                          <a:latin typeface="Tw Cen MT" panose="020B0602020104020603"/>
                          <a:ea typeface=""/>
                          <a:cs typeface=""/>
                        </a:defRPr>
                      </a:lvl5pPr>
                      <a:lvl6pPr marL="2286000" algn="l" defTabSz="914400" rtl="0" eaLnBrk="1" latinLnBrk="0" hangingPunct="1">
                        <a:defRPr sz="1800" kern="1200">
                          <a:solidFill>
                            <a:schemeClr val="dk1"/>
                          </a:solidFill>
                          <a:latin typeface="Tw Cen MT" panose="020B0602020104020603"/>
                          <a:ea typeface=""/>
                          <a:cs typeface=""/>
                        </a:defRPr>
                      </a:lvl6pPr>
                      <a:lvl7pPr marL="2743200" algn="l" defTabSz="914400" rtl="0" eaLnBrk="1" latinLnBrk="0" hangingPunct="1">
                        <a:defRPr sz="1800" kern="1200">
                          <a:solidFill>
                            <a:schemeClr val="dk1"/>
                          </a:solidFill>
                          <a:latin typeface="Tw Cen MT" panose="020B0602020104020603"/>
                          <a:ea typeface=""/>
                          <a:cs typeface=""/>
                        </a:defRPr>
                      </a:lvl7pPr>
                      <a:lvl8pPr marL="3200400" algn="l" defTabSz="914400" rtl="0" eaLnBrk="1" latinLnBrk="0" hangingPunct="1">
                        <a:defRPr sz="1800" kern="1200">
                          <a:solidFill>
                            <a:schemeClr val="dk1"/>
                          </a:solidFill>
                          <a:latin typeface="Tw Cen MT" panose="020B0602020104020603"/>
                          <a:ea typeface=""/>
                          <a:cs typeface=""/>
                        </a:defRPr>
                      </a:lvl8pPr>
                      <a:lvl9pPr marL="3657600" algn="l" defTabSz="914400" rtl="0" eaLnBrk="1" latinLnBrk="0" hangingPunct="1">
                        <a:defRPr sz="1800" kern="1200">
                          <a:solidFill>
                            <a:schemeClr val="dk1"/>
                          </a:solidFill>
                          <a:latin typeface="Tw Cen MT" panose="020B0602020104020603"/>
                          <a:ea typeface=""/>
                          <a:cs typeface=""/>
                        </a:defRPr>
                      </a:lvl9pPr>
                    </a:lstStyle>
                    <a:p>
                      <a:pPr algn="just">
                        <a:lnSpc>
                          <a:spcPct val="150000"/>
                        </a:lnSpc>
                        <a:spcAft>
                          <a:spcPts val="0"/>
                        </a:spcAft>
                      </a:pPr>
                      <a:r>
                        <a:rPr lang="en-US" altLang="zh-CN" sz="1500" kern="1200" dirty="0" smtClean="0">
                          <a:solidFill>
                            <a:schemeClr val="dk1"/>
                          </a:solidFill>
                          <a:effectLst/>
                          <a:latin typeface="Arial" panose="020B0604020202020204" pitchFamily="34" charset="0"/>
                          <a:ea typeface=""/>
                          <a:cs typeface="Arial" panose="020B0604020202020204" pitchFamily="34" charset="0"/>
                        </a:rPr>
                        <a:t>C</a:t>
                      </a:r>
                      <a:r>
                        <a:rPr lang="en-US" altLang="zh-CN" sz="1500" kern="1200" baseline="-25000" dirty="0" smtClean="0">
                          <a:solidFill>
                            <a:schemeClr val="dk1"/>
                          </a:solidFill>
                          <a:effectLst/>
                          <a:latin typeface="Arial" panose="020B0604020202020204" pitchFamily="34" charset="0"/>
                          <a:ea typeface=""/>
                          <a:cs typeface="Arial" panose="020B0604020202020204" pitchFamily="34" charset="0"/>
                        </a:rPr>
                        <a:t>29</a:t>
                      </a:r>
                      <a:r>
                        <a:rPr lang="en-US" altLang="zh-CN" sz="1500" kern="1200" dirty="0" smtClean="0">
                          <a:solidFill>
                            <a:schemeClr val="dk1"/>
                          </a:solidFill>
                          <a:effectLst/>
                          <a:latin typeface="Arial" panose="020B0604020202020204" pitchFamily="34" charset="0"/>
                          <a:ea typeface=""/>
                          <a:cs typeface="Arial" panose="020B0604020202020204" pitchFamily="34" charset="0"/>
                        </a:rPr>
                        <a:t>H</a:t>
                      </a:r>
                      <a:r>
                        <a:rPr lang="en-US" altLang="zh-CN" sz="1500" kern="1200" baseline="-25000" dirty="0" smtClean="0">
                          <a:solidFill>
                            <a:schemeClr val="dk1"/>
                          </a:solidFill>
                          <a:effectLst/>
                          <a:latin typeface="Arial" panose="020B0604020202020204" pitchFamily="34" charset="0"/>
                          <a:ea typeface=""/>
                          <a:cs typeface="Arial" panose="020B0604020202020204" pitchFamily="34" charset="0"/>
                        </a:rPr>
                        <a:t>50</a:t>
                      </a:r>
                      <a:r>
                        <a:rPr lang="en-US" altLang="zh-CN" sz="1500" kern="1200" dirty="0" smtClean="0">
                          <a:solidFill>
                            <a:schemeClr val="dk1"/>
                          </a:solidFill>
                          <a:effectLst/>
                          <a:latin typeface="Arial" panose="020B0604020202020204" pitchFamily="34" charset="0"/>
                          <a:ea typeface=""/>
                          <a:cs typeface="Arial" panose="020B0604020202020204" pitchFamily="34" charset="0"/>
                        </a:rPr>
                        <a:t>O</a:t>
                      </a:r>
                      <a:r>
                        <a:rPr lang="en-US" altLang="zh-CN" sz="1500" kern="1200" baseline="-25000" dirty="0" smtClean="0">
                          <a:solidFill>
                            <a:schemeClr val="dk1"/>
                          </a:solidFill>
                          <a:effectLst/>
                          <a:latin typeface="Arial" panose="020B0604020202020204" pitchFamily="34" charset="0"/>
                          <a:ea typeface=""/>
                          <a:cs typeface="Arial" panose="020B0604020202020204" pitchFamily="34" charset="0"/>
                        </a:rPr>
                        <a:t>6</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71450">
                <a:tc>
                  <a:txBody>
                    <a:bodyPr/>
                    <a:lstStyle/>
                    <a:p>
                      <a:pPr indent="76200" algn="just">
                        <a:lnSpc>
                          <a:spcPct val="150000"/>
                        </a:lnSpc>
                        <a:spcAft>
                          <a:spcPts val="0"/>
                        </a:spcAft>
                      </a:pPr>
                      <a:r>
                        <a:rPr lang="en-US" altLang="zh-CN" sz="1500" b="0" dirty="0" smtClean="0">
                          <a:solidFill>
                            <a:schemeClr val="tx1"/>
                          </a:solidFill>
                          <a:effectLst/>
                          <a:latin typeface="Arial" panose="020B0604020202020204" pitchFamily="34" charset="0"/>
                          <a:cs typeface="Arial" panose="020B0604020202020204" pitchFamily="34" charset="0"/>
                        </a:rPr>
                        <a:t>CAS No.</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ct val="150000"/>
                        </a:lnSpc>
                        <a:spcAft>
                          <a:spcPts val="0"/>
                        </a:spcAft>
                      </a:pPr>
                      <a:r>
                        <a:rPr lang="en-US" altLang="zh-CN" sz="1500" b="0" dirty="0" smtClean="0">
                          <a:solidFill>
                            <a:schemeClr val="tx1"/>
                          </a:solidFill>
                          <a:effectLst/>
                          <a:latin typeface="Arial" panose="020B0604020202020204" pitchFamily="34" charset="0"/>
                          <a:cs typeface="Arial" panose="020B0604020202020204" pitchFamily="34" charset="0"/>
                        </a:rPr>
                        <a:t>82373-95-3</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036677">
                <a:tc>
                  <a:txBody>
                    <a:bodyPr/>
                    <a:lstStyle>
                      <a:lvl1pPr marL="0" algn="l" defTabSz="914400" rtl="0" eaLnBrk="1" latinLnBrk="0" hangingPunct="1">
                        <a:defRPr sz="1800" b="1" kern="1200">
                          <a:solidFill>
                            <a:schemeClr val="lt1"/>
                          </a:solidFill>
                          <a:latin typeface="Tw Cen MT" panose="020B0602020104020603"/>
                          <a:ea typeface=""/>
                          <a:cs typeface=""/>
                        </a:defRPr>
                      </a:lvl1pPr>
                      <a:lvl2pPr marL="457200" algn="l" defTabSz="914400" rtl="0" eaLnBrk="1" latinLnBrk="0" hangingPunct="1">
                        <a:defRPr sz="1800" b="1" kern="1200">
                          <a:solidFill>
                            <a:schemeClr val="lt1"/>
                          </a:solidFill>
                          <a:latin typeface="Tw Cen MT" panose="020B0602020104020603"/>
                          <a:ea typeface=""/>
                          <a:cs typeface=""/>
                        </a:defRPr>
                      </a:lvl2pPr>
                      <a:lvl3pPr marL="914400" algn="l" defTabSz="914400" rtl="0" eaLnBrk="1" latinLnBrk="0" hangingPunct="1">
                        <a:defRPr sz="1800" b="1" kern="1200">
                          <a:solidFill>
                            <a:schemeClr val="lt1"/>
                          </a:solidFill>
                          <a:latin typeface="Tw Cen MT" panose="020B0602020104020603"/>
                          <a:ea typeface=""/>
                          <a:cs typeface=""/>
                        </a:defRPr>
                      </a:lvl3pPr>
                      <a:lvl4pPr marL="1371600" algn="l" defTabSz="914400" rtl="0" eaLnBrk="1" latinLnBrk="0" hangingPunct="1">
                        <a:defRPr sz="1800" b="1" kern="1200">
                          <a:solidFill>
                            <a:schemeClr val="lt1"/>
                          </a:solidFill>
                          <a:latin typeface="Tw Cen MT" panose="020B0602020104020603"/>
                          <a:ea typeface=""/>
                          <a:cs typeface=""/>
                        </a:defRPr>
                      </a:lvl4pPr>
                      <a:lvl5pPr marL="1828800" algn="l" defTabSz="914400" rtl="0" eaLnBrk="1" latinLnBrk="0" hangingPunct="1">
                        <a:defRPr sz="1800" b="1" kern="1200">
                          <a:solidFill>
                            <a:schemeClr val="lt1"/>
                          </a:solidFill>
                          <a:latin typeface="Tw Cen MT" panose="020B0602020104020603"/>
                          <a:ea typeface=""/>
                          <a:cs typeface=""/>
                        </a:defRPr>
                      </a:lvl5pPr>
                      <a:lvl6pPr marL="2286000" algn="l" defTabSz="914400" rtl="0" eaLnBrk="1" latinLnBrk="0" hangingPunct="1">
                        <a:defRPr sz="1800" b="1" kern="1200">
                          <a:solidFill>
                            <a:schemeClr val="lt1"/>
                          </a:solidFill>
                          <a:latin typeface="Tw Cen MT" panose="020B0602020104020603"/>
                          <a:ea typeface=""/>
                          <a:cs typeface=""/>
                        </a:defRPr>
                      </a:lvl6pPr>
                      <a:lvl7pPr marL="2743200" algn="l" defTabSz="914400" rtl="0" eaLnBrk="1" latinLnBrk="0" hangingPunct="1">
                        <a:defRPr sz="1800" b="1" kern="1200">
                          <a:solidFill>
                            <a:schemeClr val="lt1"/>
                          </a:solidFill>
                          <a:latin typeface="Tw Cen MT" panose="020B0602020104020603"/>
                          <a:ea typeface=""/>
                          <a:cs typeface=""/>
                        </a:defRPr>
                      </a:lvl7pPr>
                      <a:lvl8pPr marL="3200400" algn="l" defTabSz="914400" rtl="0" eaLnBrk="1" latinLnBrk="0" hangingPunct="1">
                        <a:defRPr sz="1800" b="1" kern="1200">
                          <a:solidFill>
                            <a:schemeClr val="lt1"/>
                          </a:solidFill>
                          <a:latin typeface="Tw Cen MT" panose="020B0602020104020603"/>
                          <a:ea typeface=""/>
                          <a:cs typeface=""/>
                        </a:defRPr>
                      </a:lvl8pPr>
                      <a:lvl9pPr marL="3657600" algn="l" defTabSz="914400" rtl="0" eaLnBrk="1" latinLnBrk="0" hangingPunct="1">
                        <a:defRPr sz="1800" b="1" kern="1200">
                          <a:solidFill>
                            <a:schemeClr val="lt1"/>
                          </a:solidFill>
                          <a:latin typeface="Tw Cen MT" panose="020B0602020104020603"/>
                          <a:ea typeface=""/>
                          <a:cs typeface=""/>
                        </a:defRPr>
                      </a:lvl9pPr>
                    </a:lstStyle>
                    <a:p>
                      <a:pPr indent="76200" algn="just">
                        <a:lnSpc>
                          <a:spcPct val="150000"/>
                        </a:lnSpc>
                        <a:spcAft>
                          <a:spcPts val="0"/>
                        </a:spcAft>
                      </a:pPr>
                      <a:r>
                        <a:rPr lang="en-US" altLang="zh-CN" sz="1500" b="0" dirty="0" smtClean="0">
                          <a:solidFill>
                            <a:schemeClr val="tx1"/>
                          </a:solidFill>
                          <a:effectLst/>
                          <a:latin typeface="Arial" panose="020B0604020202020204" pitchFamily="34" charset="0"/>
                          <a:cs typeface="Arial" panose="020B0604020202020204" pitchFamily="34" charset="0"/>
                        </a:rPr>
                        <a:t>Structure</a:t>
                      </a:r>
                      <a:r>
                        <a:rPr lang="en-US" altLang="zh-CN" sz="1500" b="0" baseline="0" dirty="0" smtClean="0">
                          <a:solidFill>
                            <a:schemeClr val="tx1"/>
                          </a:solidFill>
                          <a:effectLst/>
                          <a:latin typeface="Arial" panose="020B0604020202020204" pitchFamily="34" charset="0"/>
                          <a:cs typeface="Arial" panose="020B0604020202020204" pitchFamily="34" charset="0"/>
                        </a:rPr>
                        <a:t> </a:t>
                      </a:r>
                    </a:p>
                    <a:p>
                      <a:pPr indent="76200" algn="just">
                        <a:lnSpc>
                          <a:spcPct val="150000"/>
                        </a:lnSpc>
                        <a:spcAft>
                          <a:spcPts val="0"/>
                        </a:spcAft>
                      </a:pPr>
                      <a:endParaRPr lang="en-US" altLang="zh-CN" sz="1500" b="0" baseline="0" dirty="0" smtClean="0">
                        <a:solidFill>
                          <a:schemeClr val="tx1"/>
                        </a:solidFill>
                        <a:effectLst/>
                        <a:latin typeface="Arial" panose="020B0604020202020204" pitchFamily="34" charset="0"/>
                        <a:cs typeface="Arial" panose="020B0604020202020204" pitchFamily="34" charset="0"/>
                      </a:endParaRPr>
                    </a:p>
                    <a:p>
                      <a:pPr indent="76200" algn="just">
                        <a:lnSpc>
                          <a:spcPct val="150000"/>
                        </a:lnSpc>
                        <a:spcAft>
                          <a:spcPts val="0"/>
                        </a:spcAft>
                      </a:pPr>
                      <a:endParaRPr lang="en-US" altLang="zh-CN" sz="1500" b="0" baseline="0" dirty="0" smtClean="0">
                        <a:solidFill>
                          <a:schemeClr val="tx1"/>
                        </a:solidFill>
                        <a:effectLst/>
                        <a:latin typeface="Arial" panose="020B0604020202020204" pitchFamily="34" charset="0"/>
                        <a:cs typeface="Arial" panose="020B0604020202020204" pitchFamily="34" charset="0"/>
                      </a:endParaRPr>
                    </a:p>
                    <a:p>
                      <a:pPr indent="76200" algn="just">
                        <a:lnSpc>
                          <a:spcPct val="150000"/>
                        </a:lnSpc>
                        <a:spcAft>
                          <a:spcPts val="0"/>
                        </a:spcAft>
                      </a:pP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w Cen MT" panose="020B0602020104020603"/>
                          <a:ea typeface=""/>
                          <a:cs typeface=""/>
                        </a:defRPr>
                      </a:lvl1pPr>
                      <a:lvl2pPr marL="457200" algn="l" defTabSz="914400" rtl="0" eaLnBrk="1" latinLnBrk="0" hangingPunct="1">
                        <a:defRPr sz="1800" kern="1200">
                          <a:solidFill>
                            <a:schemeClr val="dk1"/>
                          </a:solidFill>
                          <a:latin typeface="Tw Cen MT" panose="020B0602020104020603"/>
                          <a:ea typeface=""/>
                          <a:cs typeface=""/>
                        </a:defRPr>
                      </a:lvl2pPr>
                      <a:lvl3pPr marL="914400" algn="l" defTabSz="914400" rtl="0" eaLnBrk="1" latinLnBrk="0" hangingPunct="1">
                        <a:defRPr sz="1800" kern="1200">
                          <a:solidFill>
                            <a:schemeClr val="dk1"/>
                          </a:solidFill>
                          <a:latin typeface="Tw Cen MT" panose="020B0602020104020603"/>
                          <a:ea typeface=""/>
                          <a:cs typeface=""/>
                        </a:defRPr>
                      </a:lvl3pPr>
                      <a:lvl4pPr marL="1371600" algn="l" defTabSz="914400" rtl="0" eaLnBrk="1" latinLnBrk="0" hangingPunct="1">
                        <a:defRPr sz="1800" kern="1200">
                          <a:solidFill>
                            <a:schemeClr val="dk1"/>
                          </a:solidFill>
                          <a:latin typeface="Tw Cen MT" panose="020B0602020104020603"/>
                          <a:ea typeface=""/>
                          <a:cs typeface=""/>
                        </a:defRPr>
                      </a:lvl4pPr>
                      <a:lvl5pPr marL="1828800" algn="l" defTabSz="914400" rtl="0" eaLnBrk="1" latinLnBrk="0" hangingPunct="1">
                        <a:defRPr sz="1800" kern="1200">
                          <a:solidFill>
                            <a:schemeClr val="dk1"/>
                          </a:solidFill>
                          <a:latin typeface="Tw Cen MT" panose="020B0602020104020603"/>
                          <a:ea typeface=""/>
                          <a:cs typeface=""/>
                        </a:defRPr>
                      </a:lvl5pPr>
                      <a:lvl6pPr marL="2286000" algn="l" defTabSz="914400" rtl="0" eaLnBrk="1" latinLnBrk="0" hangingPunct="1">
                        <a:defRPr sz="1800" kern="1200">
                          <a:solidFill>
                            <a:schemeClr val="dk1"/>
                          </a:solidFill>
                          <a:latin typeface="Tw Cen MT" panose="020B0602020104020603"/>
                          <a:ea typeface=""/>
                          <a:cs typeface=""/>
                        </a:defRPr>
                      </a:lvl6pPr>
                      <a:lvl7pPr marL="2743200" algn="l" defTabSz="914400" rtl="0" eaLnBrk="1" latinLnBrk="0" hangingPunct="1">
                        <a:defRPr sz="1800" kern="1200">
                          <a:solidFill>
                            <a:schemeClr val="dk1"/>
                          </a:solidFill>
                          <a:latin typeface="Tw Cen MT" panose="020B0602020104020603"/>
                          <a:ea typeface=""/>
                          <a:cs typeface=""/>
                        </a:defRPr>
                      </a:lvl7pPr>
                      <a:lvl8pPr marL="3200400" algn="l" defTabSz="914400" rtl="0" eaLnBrk="1" latinLnBrk="0" hangingPunct="1">
                        <a:defRPr sz="1800" kern="1200">
                          <a:solidFill>
                            <a:schemeClr val="dk1"/>
                          </a:solidFill>
                          <a:latin typeface="Tw Cen MT" panose="020B0602020104020603"/>
                          <a:ea typeface=""/>
                          <a:cs typeface=""/>
                        </a:defRPr>
                      </a:lvl8pPr>
                      <a:lvl9pPr marL="3657600" algn="l" defTabSz="914400" rtl="0" eaLnBrk="1" latinLnBrk="0" hangingPunct="1">
                        <a:defRPr sz="1800" kern="1200">
                          <a:solidFill>
                            <a:schemeClr val="dk1"/>
                          </a:solidFill>
                          <a:latin typeface="Tw Cen MT" panose="020B0602020104020603"/>
                          <a:ea typeface=""/>
                          <a:cs typeface=""/>
                        </a:defRPr>
                      </a:lvl9pPr>
                    </a:lstStyle>
                    <a:p>
                      <a:endParaRPr lang="zh-CN" altLang="en-US" sz="1500" b="0" kern="1200" dirty="0">
                        <a:solidFill>
                          <a:schemeClr val="tx1"/>
                        </a:solidFill>
                        <a:effectLst/>
                        <a:latin typeface="Arial" panose="020B0604020202020204" pitchFamily="34" charset="0"/>
                        <a:ea typeface=""/>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84571">
                <a:tc>
                  <a:txBody>
                    <a:bodyPr/>
                    <a:lstStyle>
                      <a:lvl1pPr marL="0" algn="l" defTabSz="914400" rtl="0" eaLnBrk="1" latinLnBrk="0" hangingPunct="1">
                        <a:defRPr sz="1800" b="1" kern="1200">
                          <a:solidFill>
                            <a:schemeClr val="lt1"/>
                          </a:solidFill>
                          <a:latin typeface="Tw Cen MT" panose="020B0602020104020603"/>
                          <a:ea typeface=""/>
                          <a:cs typeface=""/>
                        </a:defRPr>
                      </a:lvl1pPr>
                      <a:lvl2pPr marL="457200" algn="l" defTabSz="914400" rtl="0" eaLnBrk="1" latinLnBrk="0" hangingPunct="1">
                        <a:defRPr sz="1800" b="1" kern="1200">
                          <a:solidFill>
                            <a:schemeClr val="lt1"/>
                          </a:solidFill>
                          <a:latin typeface="Tw Cen MT" panose="020B0602020104020603"/>
                          <a:ea typeface=""/>
                          <a:cs typeface=""/>
                        </a:defRPr>
                      </a:lvl2pPr>
                      <a:lvl3pPr marL="914400" algn="l" defTabSz="914400" rtl="0" eaLnBrk="1" latinLnBrk="0" hangingPunct="1">
                        <a:defRPr sz="1800" b="1" kern="1200">
                          <a:solidFill>
                            <a:schemeClr val="lt1"/>
                          </a:solidFill>
                          <a:latin typeface="Tw Cen MT" panose="020B0602020104020603"/>
                          <a:ea typeface=""/>
                          <a:cs typeface=""/>
                        </a:defRPr>
                      </a:lvl3pPr>
                      <a:lvl4pPr marL="1371600" algn="l" defTabSz="914400" rtl="0" eaLnBrk="1" latinLnBrk="0" hangingPunct="1">
                        <a:defRPr sz="1800" b="1" kern="1200">
                          <a:solidFill>
                            <a:schemeClr val="lt1"/>
                          </a:solidFill>
                          <a:latin typeface="Tw Cen MT" panose="020B0602020104020603"/>
                          <a:ea typeface=""/>
                          <a:cs typeface=""/>
                        </a:defRPr>
                      </a:lvl4pPr>
                      <a:lvl5pPr marL="1828800" algn="l" defTabSz="914400" rtl="0" eaLnBrk="1" latinLnBrk="0" hangingPunct="1">
                        <a:defRPr sz="1800" b="1" kern="1200">
                          <a:solidFill>
                            <a:schemeClr val="lt1"/>
                          </a:solidFill>
                          <a:latin typeface="Tw Cen MT" panose="020B0602020104020603"/>
                          <a:ea typeface=""/>
                          <a:cs typeface=""/>
                        </a:defRPr>
                      </a:lvl5pPr>
                      <a:lvl6pPr marL="2286000" algn="l" defTabSz="914400" rtl="0" eaLnBrk="1" latinLnBrk="0" hangingPunct="1">
                        <a:defRPr sz="1800" b="1" kern="1200">
                          <a:solidFill>
                            <a:schemeClr val="lt1"/>
                          </a:solidFill>
                          <a:latin typeface="Tw Cen MT" panose="020B0602020104020603"/>
                          <a:ea typeface=""/>
                          <a:cs typeface=""/>
                        </a:defRPr>
                      </a:lvl6pPr>
                      <a:lvl7pPr marL="2743200" algn="l" defTabSz="914400" rtl="0" eaLnBrk="1" latinLnBrk="0" hangingPunct="1">
                        <a:defRPr sz="1800" b="1" kern="1200">
                          <a:solidFill>
                            <a:schemeClr val="lt1"/>
                          </a:solidFill>
                          <a:latin typeface="Tw Cen MT" panose="020B0602020104020603"/>
                          <a:ea typeface=""/>
                          <a:cs typeface=""/>
                        </a:defRPr>
                      </a:lvl7pPr>
                      <a:lvl8pPr marL="3200400" algn="l" defTabSz="914400" rtl="0" eaLnBrk="1" latinLnBrk="0" hangingPunct="1">
                        <a:defRPr sz="1800" b="1" kern="1200">
                          <a:solidFill>
                            <a:schemeClr val="lt1"/>
                          </a:solidFill>
                          <a:latin typeface="Tw Cen MT" panose="020B0602020104020603"/>
                          <a:ea typeface=""/>
                          <a:cs typeface=""/>
                        </a:defRPr>
                      </a:lvl8pPr>
                      <a:lvl9pPr marL="3657600" algn="l" defTabSz="914400" rtl="0" eaLnBrk="1" latinLnBrk="0" hangingPunct="1">
                        <a:defRPr sz="1800" b="1" kern="1200">
                          <a:solidFill>
                            <a:schemeClr val="lt1"/>
                          </a:solidFill>
                          <a:latin typeface="Tw Cen MT" panose="020B0602020104020603"/>
                          <a:ea typeface=""/>
                          <a:cs typeface=""/>
                        </a:defRPr>
                      </a:lvl9pPr>
                    </a:lstStyle>
                    <a:p>
                      <a:pPr indent="76200" algn="just">
                        <a:lnSpc>
                          <a:spcPct val="150000"/>
                        </a:lnSpc>
                        <a:spcAft>
                          <a:spcPts val="0"/>
                        </a:spcAft>
                      </a:pPr>
                      <a:r>
                        <a:rPr lang="en-US" sz="1500" b="0" dirty="0">
                          <a:solidFill>
                            <a:schemeClr val="tx1"/>
                          </a:solidFill>
                          <a:effectLst/>
                          <a:latin typeface="Arial" panose="020B0604020202020204" pitchFamily="34" charset="0"/>
                          <a:cs typeface="Arial" panose="020B0604020202020204" pitchFamily="34" charset="0"/>
                        </a:rPr>
                        <a:t>RMM</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w Cen MT" panose="020B0602020104020603"/>
                          <a:ea typeface=""/>
                          <a:cs typeface=""/>
                        </a:defRPr>
                      </a:lvl1pPr>
                      <a:lvl2pPr marL="457200" algn="l" defTabSz="914400" rtl="0" eaLnBrk="1" latinLnBrk="0" hangingPunct="1">
                        <a:defRPr sz="1800" kern="1200">
                          <a:solidFill>
                            <a:schemeClr val="dk1"/>
                          </a:solidFill>
                          <a:latin typeface="Tw Cen MT" panose="020B0602020104020603"/>
                          <a:ea typeface=""/>
                          <a:cs typeface=""/>
                        </a:defRPr>
                      </a:lvl2pPr>
                      <a:lvl3pPr marL="914400" algn="l" defTabSz="914400" rtl="0" eaLnBrk="1" latinLnBrk="0" hangingPunct="1">
                        <a:defRPr sz="1800" kern="1200">
                          <a:solidFill>
                            <a:schemeClr val="dk1"/>
                          </a:solidFill>
                          <a:latin typeface="Tw Cen MT" panose="020B0602020104020603"/>
                          <a:ea typeface=""/>
                          <a:cs typeface=""/>
                        </a:defRPr>
                      </a:lvl3pPr>
                      <a:lvl4pPr marL="1371600" algn="l" defTabSz="914400" rtl="0" eaLnBrk="1" latinLnBrk="0" hangingPunct="1">
                        <a:defRPr sz="1800" kern="1200">
                          <a:solidFill>
                            <a:schemeClr val="dk1"/>
                          </a:solidFill>
                          <a:latin typeface="Tw Cen MT" panose="020B0602020104020603"/>
                          <a:ea typeface=""/>
                          <a:cs typeface=""/>
                        </a:defRPr>
                      </a:lvl4pPr>
                      <a:lvl5pPr marL="1828800" algn="l" defTabSz="914400" rtl="0" eaLnBrk="1" latinLnBrk="0" hangingPunct="1">
                        <a:defRPr sz="1800" kern="1200">
                          <a:solidFill>
                            <a:schemeClr val="dk1"/>
                          </a:solidFill>
                          <a:latin typeface="Tw Cen MT" panose="020B0602020104020603"/>
                          <a:ea typeface=""/>
                          <a:cs typeface=""/>
                        </a:defRPr>
                      </a:lvl5pPr>
                      <a:lvl6pPr marL="2286000" algn="l" defTabSz="914400" rtl="0" eaLnBrk="1" latinLnBrk="0" hangingPunct="1">
                        <a:defRPr sz="1800" kern="1200">
                          <a:solidFill>
                            <a:schemeClr val="dk1"/>
                          </a:solidFill>
                          <a:latin typeface="Tw Cen MT" panose="020B0602020104020603"/>
                          <a:ea typeface=""/>
                          <a:cs typeface=""/>
                        </a:defRPr>
                      </a:lvl6pPr>
                      <a:lvl7pPr marL="2743200" algn="l" defTabSz="914400" rtl="0" eaLnBrk="1" latinLnBrk="0" hangingPunct="1">
                        <a:defRPr sz="1800" kern="1200">
                          <a:solidFill>
                            <a:schemeClr val="dk1"/>
                          </a:solidFill>
                          <a:latin typeface="Tw Cen MT" panose="020B0602020104020603"/>
                          <a:ea typeface=""/>
                          <a:cs typeface=""/>
                        </a:defRPr>
                      </a:lvl7pPr>
                      <a:lvl8pPr marL="3200400" algn="l" defTabSz="914400" rtl="0" eaLnBrk="1" latinLnBrk="0" hangingPunct="1">
                        <a:defRPr sz="1800" kern="1200">
                          <a:solidFill>
                            <a:schemeClr val="dk1"/>
                          </a:solidFill>
                          <a:latin typeface="Tw Cen MT" panose="020B0602020104020603"/>
                          <a:ea typeface=""/>
                          <a:cs typeface=""/>
                        </a:defRPr>
                      </a:lvl8pPr>
                      <a:lvl9pPr marL="3657600" algn="l" defTabSz="914400" rtl="0" eaLnBrk="1" latinLnBrk="0" hangingPunct="1">
                        <a:defRPr sz="1800" kern="1200">
                          <a:solidFill>
                            <a:schemeClr val="dk1"/>
                          </a:solidFill>
                          <a:latin typeface="Tw Cen MT" panose="020B0602020104020603"/>
                          <a:ea typeface=""/>
                          <a:cs typeface=""/>
                        </a:defRPr>
                      </a:lvl9pPr>
                    </a:lstStyle>
                    <a:p>
                      <a:pPr algn="just">
                        <a:lnSpc>
                          <a:spcPct val="150000"/>
                        </a:lnSpc>
                        <a:spcAft>
                          <a:spcPts val="0"/>
                        </a:spcAft>
                      </a:pPr>
                      <a:r>
                        <a:rPr lang="en-US" sz="1500" b="0" dirty="0" smtClean="0">
                          <a:solidFill>
                            <a:schemeClr val="tx1"/>
                          </a:solidFill>
                          <a:effectLst/>
                          <a:latin typeface="Arial" panose="020B0604020202020204" pitchFamily="34" charset="0"/>
                          <a:cs typeface="Arial" panose="020B0604020202020204" pitchFamily="34" charset="0"/>
                        </a:rPr>
                        <a:t> </a:t>
                      </a:r>
                      <a:r>
                        <a:rPr lang="en-US" sz="1500" b="0" dirty="0" smtClean="0">
                          <a:solidFill>
                            <a:schemeClr val="tx1"/>
                          </a:solidFill>
                          <a:effectLst/>
                          <a:latin typeface="Arial" panose="020B0604020202020204" pitchFamily="34" charset="0"/>
                          <a:cs typeface="Arial" panose="020B0604020202020204" pitchFamily="34" charset="0"/>
                        </a:rPr>
                        <a:t>494.8</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16892">
                <a:tc>
                  <a:txBody>
                    <a:bodyPr/>
                    <a:lstStyle>
                      <a:lvl1pPr marL="0" algn="l" defTabSz="914400" rtl="0" eaLnBrk="1" latinLnBrk="0" hangingPunct="1">
                        <a:defRPr sz="1800" b="1" kern="1200">
                          <a:solidFill>
                            <a:schemeClr val="lt1"/>
                          </a:solidFill>
                          <a:latin typeface="Tw Cen MT" panose="020B0602020104020603"/>
                          <a:ea typeface=""/>
                          <a:cs typeface=""/>
                        </a:defRPr>
                      </a:lvl1pPr>
                      <a:lvl2pPr marL="457200" algn="l" defTabSz="914400" rtl="0" eaLnBrk="1" latinLnBrk="0" hangingPunct="1">
                        <a:defRPr sz="1800" b="1" kern="1200">
                          <a:solidFill>
                            <a:schemeClr val="lt1"/>
                          </a:solidFill>
                          <a:latin typeface="Tw Cen MT" panose="020B0602020104020603"/>
                          <a:ea typeface=""/>
                          <a:cs typeface=""/>
                        </a:defRPr>
                      </a:lvl2pPr>
                      <a:lvl3pPr marL="914400" algn="l" defTabSz="914400" rtl="0" eaLnBrk="1" latinLnBrk="0" hangingPunct="1">
                        <a:defRPr sz="1800" b="1" kern="1200">
                          <a:solidFill>
                            <a:schemeClr val="lt1"/>
                          </a:solidFill>
                          <a:latin typeface="Tw Cen MT" panose="020B0602020104020603"/>
                          <a:ea typeface=""/>
                          <a:cs typeface=""/>
                        </a:defRPr>
                      </a:lvl3pPr>
                      <a:lvl4pPr marL="1371600" algn="l" defTabSz="914400" rtl="0" eaLnBrk="1" latinLnBrk="0" hangingPunct="1">
                        <a:defRPr sz="1800" b="1" kern="1200">
                          <a:solidFill>
                            <a:schemeClr val="lt1"/>
                          </a:solidFill>
                          <a:latin typeface="Tw Cen MT" panose="020B0602020104020603"/>
                          <a:ea typeface=""/>
                          <a:cs typeface=""/>
                        </a:defRPr>
                      </a:lvl4pPr>
                      <a:lvl5pPr marL="1828800" algn="l" defTabSz="914400" rtl="0" eaLnBrk="1" latinLnBrk="0" hangingPunct="1">
                        <a:defRPr sz="1800" b="1" kern="1200">
                          <a:solidFill>
                            <a:schemeClr val="lt1"/>
                          </a:solidFill>
                          <a:latin typeface="Tw Cen MT" panose="020B0602020104020603"/>
                          <a:ea typeface=""/>
                          <a:cs typeface=""/>
                        </a:defRPr>
                      </a:lvl5pPr>
                      <a:lvl6pPr marL="2286000" algn="l" defTabSz="914400" rtl="0" eaLnBrk="1" latinLnBrk="0" hangingPunct="1">
                        <a:defRPr sz="1800" b="1" kern="1200">
                          <a:solidFill>
                            <a:schemeClr val="lt1"/>
                          </a:solidFill>
                          <a:latin typeface="Tw Cen MT" panose="020B0602020104020603"/>
                          <a:ea typeface=""/>
                          <a:cs typeface=""/>
                        </a:defRPr>
                      </a:lvl6pPr>
                      <a:lvl7pPr marL="2743200" algn="l" defTabSz="914400" rtl="0" eaLnBrk="1" latinLnBrk="0" hangingPunct="1">
                        <a:defRPr sz="1800" b="1" kern="1200">
                          <a:solidFill>
                            <a:schemeClr val="lt1"/>
                          </a:solidFill>
                          <a:latin typeface="Tw Cen MT" panose="020B0602020104020603"/>
                          <a:ea typeface=""/>
                          <a:cs typeface=""/>
                        </a:defRPr>
                      </a:lvl7pPr>
                      <a:lvl8pPr marL="3200400" algn="l" defTabSz="914400" rtl="0" eaLnBrk="1" latinLnBrk="0" hangingPunct="1">
                        <a:defRPr sz="1800" b="1" kern="1200">
                          <a:solidFill>
                            <a:schemeClr val="lt1"/>
                          </a:solidFill>
                          <a:latin typeface="Tw Cen MT" panose="020B0602020104020603"/>
                          <a:ea typeface=""/>
                          <a:cs typeface=""/>
                        </a:defRPr>
                      </a:lvl8pPr>
                      <a:lvl9pPr marL="3657600" algn="l" defTabSz="914400" rtl="0" eaLnBrk="1" latinLnBrk="0" hangingPunct="1">
                        <a:defRPr sz="1800" b="1" kern="1200">
                          <a:solidFill>
                            <a:schemeClr val="lt1"/>
                          </a:solidFill>
                          <a:latin typeface="Tw Cen MT" panose="020B0602020104020603"/>
                          <a:ea typeface=""/>
                          <a:cs typeface=""/>
                        </a:defRPr>
                      </a:lvl9pPr>
                    </a:lstStyle>
                    <a:p>
                      <a:pPr indent="76200" algn="just">
                        <a:lnSpc>
                          <a:spcPct val="150000"/>
                        </a:lnSpc>
                        <a:spcAft>
                          <a:spcPts val="0"/>
                        </a:spcAft>
                      </a:pPr>
                      <a:r>
                        <a:rPr lang="en-US" sz="1500" b="0" dirty="0" err="1">
                          <a:solidFill>
                            <a:schemeClr val="tx1"/>
                          </a:solidFill>
                          <a:effectLst/>
                          <a:latin typeface="Arial" panose="020B0604020202020204" pitchFamily="34" charset="0"/>
                          <a:cs typeface="Arial" panose="020B0604020202020204" pitchFamily="34" charset="0"/>
                        </a:rPr>
                        <a:t>m.p</a:t>
                      </a:r>
                      <a:r>
                        <a:rPr lang="en-US" sz="1500" b="0" dirty="0">
                          <a:solidFill>
                            <a:schemeClr val="tx1"/>
                          </a:solidFill>
                          <a:effectLst/>
                          <a:latin typeface="Arial" panose="020B0604020202020204" pitchFamily="34" charset="0"/>
                          <a:cs typeface="Arial" panose="020B0604020202020204" pitchFamily="34" charset="0"/>
                        </a:rPr>
                        <a:t>.</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w Cen MT" panose="020B0602020104020603"/>
                          <a:ea typeface=""/>
                          <a:cs typeface=""/>
                        </a:defRPr>
                      </a:lvl1pPr>
                      <a:lvl2pPr marL="457200" algn="l" defTabSz="914400" rtl="0" eaLnBrk="1" latinLnBrk="0" hangingPunct="1">
                        <a:defRPr sz="1800" kern="1200">
                          <a:solidFill>
                            <a:schemeClr val="dk1"/>
                          </a:solidFill>
                          <a:latin typeface="Tw Cen MT" panose="020B0602020104020603"/>
                          <a:ea typeface=""/>
                          <a:cs typeface=""/>
                        </a:defRPr>
                      </a:lvl2pPr>
                      <a:lvl3pPr marL="914400" algn="l" defTabSz="914400" rtl="0" eaLnBrk="1" latinLnBrk="0" hangingPunct="1">
                        <a:defRPr sz="1800" kern="1200">
                          <a:solidFill>
                            <a:schemeClr val="dk1"/>
                          </a:solidFill>
                          <a:latin typeface="Tw Cen MT" panose="020B0602020104020603"/>
                          <a:ea typeface=""/>
                          <a:cs typeface=""/>
                        </a:defRPr>
                      </a:lvl3pPr>
                      <a:lvl4pPr marL="1371600" algn="l" defTabSz="914400" rtl="0" eaLnBrk="1" latinLnBrk="0" hangingPunct="1">
                        <a:defRPr sz="1800" kern="1200">
                          <a:solidFill>
                            <a:schemeClr val="dk1"/>
                          </a:solidFill>
                          <a:latin typeface="Tw Cen MT" panose="020B0602020104020603"/>
                          <a:ea typeface=""/>
                          <a:cs typeface=""/>
                        </a:defRPr>
                      </a:lvl4pPr>
                      <a:lvl5pPr marL="1828800" algn="l" defTabSz="914400" rtl="0" eaLnBrk="1" latinLnBrk="0" hangingPunct="1">
                        <a:defRPr sz="1800" kern="1200">
                          <a:solidFill>
                            <a:schemeClr val="dk1"/>
                          </a:solidFill>
                          <a:latin typeface="Tw Cen MT" panose="020B0602020104020603"/>
                          <a:ea typeface=""/>
                          <a:cs typeface=""/>
                        </a:defRPr>
                      </a:lvl5pPr>
                      <a:lvl6pPr marL="2286000" algn="l" defTabSz="914400" rtl="0" eaLnBrk="1" latinLnBrk="0" hangingPunct="1">
                        <a:defRPr sz="1800" kern="1200">
                          <a:solidFill>
                            <a:schemeClr val="dk1"/>
                          </a:solidFill>
                          <a:latin typeface="Tw Cen MT" panose="020B0602020104020603"/>
                          <a:ea typeface=""/>
                          <a:cs typeface=""/>
                        </a:defRPr>
                      </a:lvl6pPr>
                      <a:lvl7pPr marL="2743200" algn="l" defTabSz="914400" rtl="0" eaLnBrk="1" latinLnBrk="0" hangingPunct="1">
                        <a:defRPr sz="1800" kern="1200">
                          <a:solidFill>
                            <a:schemeClr val="dk1"/>
                          </a:solidFill>
                          <a:latin typeface="Tw Cen MT" panose="020B0602020104020603"/>
                          <a:ea typeface=""/>
                          <a:cs typeface=""/>
                        </a:defRPr>
                      </a:lvl7pPr>
                      <a:lvl8pPr marL="3200400" algn="l" defTabSz="914400" rtl="0" eaLnBrk="1" latinLnBrk="0" hangingPunct="1">
                        <a:defRPr sz="1800" kern="1200">
                          <a:solidFill>
                            <a:schemeClr val="dk1"/>
                          </a:solidFill>
                          <a:latin typeface="Tw Cen MT" panose="020B0602020104020603"/>
                          <a:ea typeface=""/>
                          <a:cs typeface=""/>
                        </a:defRPr>
                      </a:lvl8pPr>
                      <a:lvl9pPr marL="3657600" algn="l" defTabSz="914400" rtl="0" eaLnBrk="1" latinLnBrk="0" hangingPunct="1">
                        <a:defRPr sz="1800" kern="1200">
                          <a:solidFill>
                            <a:schemeClr val="dk1"/>
                          </a:solidFill>
                          <a:latin typeface="Tw Cen MT" panose="020B0602020104020603"/>
                          <a:ea typeface=""/>
                          <a:cs typeface=""/>
                        </a:defRPr>
                      </a:lvl9pPr>
                    </a:lstStyle>
                    <a:p>
                      <a:pPr algn="just">
                        <a:lnSpc>
                          <a:spcPct val="150000"/>
                        </a:lnSpc>
                        <a:spcAft>
                          <a:spcPts val="0"/>
                        </a:spcAft>
                      </a:pPr>
                      <a:r>
                        <a:rPr lang="en-US" sz="1500" b="0" dirty="0" smtClean="0">
                          <a:solidFill>
                            <a:schemeClr val="tx1"/>
                          </a:solidFill>
                          <a:effectLst/>
                          <a:latin typeface="Arial" panose="020B0604020202020204" pitchFamily="34" charset="0"/>
                          <a:cs typeface="Arial" panose="020B0604020202020204" pitchFamily="34" charset="0"/>
                        </a:rPr>
                        <a:t>256~257°C</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41574">
                <a:tc>
                  <a:txBody>
                    <a:bodyPr/>
                    <a:lstStyle>
                      <a:lvl1pPr marL="0" algn="l" defTabSz="914400" rtl="0" eaLnBrk="1" latinLnBrk="0" hangingPunct="1">
                        <a:defRPr sz="1800" b="1" kern="1200">
                          <a:solidFill>
                            <a:schemeClr val="lt1"/>
                          </a:solidFill>
                          <a:latin typeface="Tw Cen MT" panose="020B0602020104020603"/>
                          <a:ea typeface=""/>
                          <a:cs typeface=""/>
                        </a:defRPr>
                      </a:lvl1pPr>
                      <a:lvl2pPr marL="457200" algn="l" defTabSz="914400" rtl="0" eaLnBrk="1" latinLnBrk="0" hangingPunct="1">
                        <a:defRPr sz="1800" b="1" kern="1200">
                          <a:solidFill>
                            <a:schemeClr val="lt1"/>
                          </a:solidFill>
                          <a:latin typeface="Tw Cen MT" panose="020B0602020104020603"/>
                          <a:ea typeface=""/>
                          <a:cs typeface=""/>
                        </a:defRPr>
                      </a:lvl2pPr>
                      <a:lvl3pPr marL="914400" algn="l" defTabSz="914400" rtl="0" eaLnBrk="1" latinLnBrk="0" hangingPunct="1">
                        <a:defRPr sz="1800" b="1" kern="1200">
                          <a:solidFill>
                            <a:schemeClr val="lt1"/>
                          </a:solidFill>
                          <a:latin typeface="Tw Cen MT" panose="020B0602020104020603"/>
                          <a:ea typeface=""/>
                          <a:cs typeface=""/>
                        </a:defRPr>
                      </a:lvl3pPr>
                      <a:lvl4pPr marL="1371600" algn="l" defTabSz="914400" rtl="0" eaLnBrk="1" latinLnBrk="0" hangingPunct="1">
                        <a:defRPr sz="1800" b="1" kern="1200">
                          <a:solidFill>
                            <a:schemeClr val="lt1"/>
                          </a:solidFill>
                          <a:latin typeface="Tw Cen MT" panose="020B0602020104020603"/>
                          <a:ea typeface=""/>
                          <a:cs typeface=""/>
                        </a:defRPr>
                      </a:lvl4pPr>
                      <a:lvl5pPr marL="1828800" algn="l" defTabSz="914400" rtl="0" eaLnBrk="1" latinLnBrk="0" hangingPunct="1">
                        <a:defRPr sz="1800" b="1" kern="1200">
                          <a:solidFill>
                            <a:schemeClr val="lt1"/>
                          </a:solidFill>
                          <a:latin typeface="Tw Cen MT" panose="020B0602020104020603"/>
                          <a:ea typeface=""/>
                          <a:cs typeface=""/>
                        </a:defRPr>
                      </a:lvl5pPr>
                      <a:lvl6pPr marL="2286000" algn="l" defTabSz="914400" rtl="0" eaLnBrk="1" latinLnBrk="0" hangingPunct="1">
                        <a:defRPr sz="1800" b="1" kern="1200">
                          <a:solidFill>
                            <a:schemeClr val="lt1"/>
                          </a:solidFill>
                          <a:latin typeface="Tw Cen MT" panose="020B0602020104020603"/>
                          <a:ea typeface=""/>
                          <a:cs typeface=""/>
                        </a:defRPr>
                      </a:lvl6pPr>
                      <a:lvl7pPr marL="2743200" algn="l" defTabSz="914400" rtl="0" eaLnBrk="1" latinLnBrk="0" hangingPunct="1">
                        <a:defRPr sz="1800" b="1" kern="1200">
                          <a:solidFill>
                            <a:schemeClr val="lt1"/>
                          </a:solidFill>
                          <a:latin typeface="Tw Cen MT" panose="020B0602020104020603"/>
                          <a:ea typeface=""/>
                          <a:cs typeface=""/>
                        </a:defRPr>
                      </a:lvl7pPr>
                      <a:lvl8pPr marL="3200400" algn="l" defTabSz="914400" rtl="0" eaLnBrk="1" latinLnBrk="0" hangingPunct="1">
                        <a:defRPr sz="1800" b="1" kern="1200">
                          <a:solidFill>
                            <a:schemeClr val="lt1"/>
                          </a:solidFill>
                          <a:latin typeface="Tw Cen MT" panose="020B0602020104020603"/>
                          <a:ea typeface=""/>
                          <a:cs typeface=""/>
                        </a:defRPr>
                      </a:lvl8pPr>
                      <a:lvl9pPr marL="3657600" algn="l" defTabSz="914400" rtl="0" eaLnBrk="1" latinLnBrk="0" hangingPunct="1">
                        <a:defRPr sz="1800" b="1" kern="1200">
                          <a:solidFill>
                            <a:schemeClr val="lt1"/>
                          </a:solidFill>
                          <a:latin typeface="Tw Cen MT" panose="020B0602020104020603"/>
                          <a:ea typeface=""/>
                          <a:cs typeface=""/>
                        </a:defRPr>
                      </a:lvl9pPr>
                    </a:lstStyle>
                    <a:p>
                      <a:pPr indent="76200" algn="just">
                        <a:lnSpc>
                          <a:spcPct val="150000"/>
                        </a:lnSpc>
                        <a:spcAft>
                          <a:spcPts val="0"/>
                        </a:spcAft>
                      </a:pPr>
                      <a:r>
                        <a:rPr lang="en-US" sz="1500" b="0" dirty="0">
                          <a:solidFill>
                            <a:schemeClr val="tx1"/>
                          </a:solidFill>
                          <a:effectLst/>
                          <a:latin typeface="Arial" panose="020B0604020202020204" pitchFamily="34" charset="0"/>
                          <a:cs typeface="Arial" panose="020B0604020202020204" pitchFamily="34" charset="0"/>
                        </a:rPr>
                        <a:t>Solubility (g/L, 20</a:t>
                      </a:r>
                      <a:r>
                        <a:rPr lang="zh-CN" sz="1500" b="0" dirty="0">
                          <a:solidFill>
                            <a:schemeClr val="tx1"/>
                          </a:solidFill>
                          <a:effectLst/>
                          <a:latin typeface="Arial" panose="020B0604020202020204" pitchFamily="34" charset="0"/>
                          <a:cs typeface="Arial" panose="020B0604020202020204" pitchFamily="34" charset="0"/>
                        </a:rPr>
                        <a:t>℃</a:t>
                      </a:r>
                      <a:r>
                        <a:rPr lang="en-US" sz="1500" b="0" dirty="0">
                          <a:solidFill>
                            <a:schemeClr val="tx1"/>
                          </a:solidFill>
                          <a:effectLst/>
                          <a:latin typeface="Arial" panose="020B0604020202020204" pitchFamily="34" charset="0"/>
                          <a:cs typeface="Arial" panose="020B0604020202020204" pitchFamily="34" charset="0"/>
                        </a:rPr>
                        <a:t>)</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w Cen MT" panose="020B0602020104020603"/>
                          <a:ea typeface=""/>
                          <a:cs typeface=""/>
                        </a:defRPr>
                      </a:lvl1pPr>
                      <a:lvl2pPr marL="457200" algn="l" defTabSz="914400" rtl="0" eaLnBrk="1" latinLnBrk="0" hangingPunct="1">
                        <a:defRPr sz="1800" kern="1200">
                          <a:solidFill>
                            <a:schemeClr val="dk1"/>
                          </a:solidFill>
                          <a:latin typeface="Tw Cen MT" panose="020B0602020104020603"/>
                          <a:ea typeface=""/>
                          <a:cs typeface=""/>
                        </a:defRPr>
                      </a:lvl2pPr>
                      <a:lvl3pPr marL="914400" algn="l" defTabSz="914400" rtl="0" eaLnBrk="1" latinLnBrk="0" hangingPunct="1">
                        <a:defRPr sz="1800" kern="1200">
                          <a:solidFill>
                            <a:schemeClr val="dk1"/>
                          </a:solidFill>
                          <a:latin typeface="Tw Cen MT" panose="020B0602020104020603"/>
                          <a:ea typeface=""/>
                          <a:cs typeface=""/>
                        </a:defRPr>
                      </a:lvl3pPr>
                      <a:lvl4pPr marL="1371600" algn="l" defTabSz="914400" rtl="0" eaLnBrk="1" latinLnBrk="0" hangingPunct="1">
                        <a:defRPr sz="1800" kern="1200">
                          <a:solidFill>
                            <a:schemeClr val="dk1"/>
                          </a:solidFill>
                          <a:latin typeface="Tw Cen MT" panose="020B0602020104020603"/>
                          <a:ea typeface=""/>
                          <a:cs typeface=""/>
                        </a:defRPr>
                      </a:lvl4pPr>
                      <a:lvl5pPr marL="1828800" algn="l" defTabSz="914400" rtl="0" eaLnBrk="1" latinLnBrk="0" hangingPunct="1">
                        <a:defRPr sz="1800" kern="1200">
                          <a:solidFill>
                            <a:schemeClr val="dk1"/>
                          </a:solidFill>
                          <a:latin typeface="Tw Cen MT" panose="020B0602020104020603"/>
                          <a:ea typeface=""/>
                          <a:cs typeface=""/>
                        </a:defRPr>
                      </a:lvl5pPr>
                      <a:lvl6pPr marL="2286000" algn="l" defTabSz="914400" rtl="0" eaLnBrk="1" latinLnBrk="0" hangingPunct="1">
                        <a:defRPr sz="1800" kern="1200">
                          <a:solidFill>
                            <a:schemeClr val="dk1"/>
                          </a:solidFill>
                          <a:latin typeface="Tw Cen MT" panose="020B0602020104020603"/>
                          <a:ea typeface=""/>
                          <a:cs typeface=""/>
                        </a:defRPr>
                      </a:lvl6pPr>
                      <a:lvl7pPr marL="2743200" algn="l" defTabSz="914400" rtl="0" eaLnBrk="1" latinLnBrk="0" hangingPunct="1">
                        <a:defRPr sz="1800" kern="1200">
                          <a:solidFill>
                            <a:schemeClr val="dk1"/>
                          </a:solidFill>
                          <a:latin typeface="Tw Cen MT" panose="020B0602020104020603"/>
                          <a:ea typeface=""/>
                          <a:cs typeface=""/>
                        </a:defRPr>
                      </a:lvl7pPr>
                      <a:lvl8pPr marL="3200400" algn="l" defTabSz="914400" rtl="0" eaLnBrk="1" latinLnBrk="0" hangingPunct="1">
                        <a:defRPr sz="1800" kern="1200">
                          <a:solidFill>
                            <a:schemeClr val="dk1"/>
                          </a:solidFill>
                          <a:latin typeface="Tw Cen MT" panose="020B0602020104020603"/>
                          <a:ea typeface=""/>
                          <a:cs typeface=""/>
                        </a:defRPr>
                      </a:lvl8pPr>
                      <a:lvl9pPr marL="3657600" algn="l" defTabSz="914400" rtl="0" eaLnBrk="1" latinLnBrk="0" hangingPunct="1">
                        <a:defRPr sz="1800" kern="1200">
                          <a:solidFill>
                            <a:schemeClr val="dk1"/>
                          </a:solidFill>
                          <a:latin typeface="Tw Cen MT" panose="020B0602020104020603"/>
                          <a:ea typeface=""/>
                          <a:cs typeface=""/>
                        </a:defRPr>
                      </a:lvl9pPr>
                    </a:lstStyle>
                    <a:p>
                      <a:pPr algn="just">
                        <a:lnSpc>
                          <a:spcPct val="150000"/>
                        </a:lnSpc>
                        <a:spcAft>
                          <a:spcPts val="0"/>
                        </a:spcAft>
                      </a:pPr>
                      <a:r>
                        <a:rPr lang="en-US" sz="1500" b="0" dirty="0" smtClean="0">
                          <a:solidFill>
                            <a:schemeClr val="tx1"/>
                          </a:solidFill>
                          <a:effectLst/>
                          <a:latin typeface="Arial" panose="020B0604020202020204" pitchFamily="34" charset="0"/>
                          <a:cs typeface="Arial" panose="020B0604020202020204" pitchFamily="34" charset="0"/>
                        </a:rPr>
                        <a:t>In water 5mg/l, acetonitrile 1.3g/l, ethanol 5.2g/l, methanol 2.7g/l at 20 °C.</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16024">
                <a:tc>
                  <a:txBody>
                    <a:bodyPr/>
                    <a:lstStyle>
                      <a:lvl1pPr marL="0" algn="l" defTabSz="914400" rtl="0" eaLnBrk="1" latinLnBrk="0" hangingPunct="1">
                        <a:defRPr sz="1800" b="1" kern="1200">
                          <a:solidFill>
                            <a:schemeClr val="lt1"/>
                          </a:solidFill>
                          <a:latin typeface="Tw Cen MT" panose="020B0602020104020603"/>
                          <a:ea typeface=""/>
                          <a:cs typeface=""/>
                        </a:defRPr>
                      </a:lvl1pPr>
                      <a:lvl2pPr marL="457200" algn="l" defTabSz="914400" rtl="0" eaLnBrk="1" latinLnBrk="0" hangingPunct="1">
                        <a:defRPr sz="1800" b="1" kern="1200">
                          <a:solidFill>
                            <a:schemeClr val="lt1"/>
                          </a:solidFill>
                          <a:latin typeface="Tw Cen MT" panose="020B0602020104020603"/>
                          <a:ea typeface=""/>
                          <a:cs typeface=""/>
                        </a:defRPr>
                      </a:lvl2pPr>
                      <a:lvl3pPr marL="914400" algn="l" defTabSz="914400" rtl="0" eaLnBrk="1" latinLnBrk="0" hangingPunct="1">
                        <a:defRPr sz="1800" b="1" kern="1200">
                          <a:solidFill>
                            <a:schemeClr val="lt1"/>
                          </a:solidFill>
                          <a:latin typeface="Tw Cen MT" panose="020B0602020104020603"/>
                          <a:ea typeface=""/>
                          <a:cs typeface=""/>
                        </a:defRPr>
                      </a:lvl3pPr>
                      <a:lvl4pPr marL="1371600" algn="l" defTabSz="914400" rtl="0" eaLnBrk="1" latinLnBrk="0" hangingPunct="1">
                        <a:defRPr sz="1800" b="1" kern="1200">
                          <a:solidFill>
                            <a:schemeClr val="lt1"/>
                          </a:solidFill>
                          <a:latin typeface="Tw Cen MT" panose="020B0602020104020603"/>
                          <a:ea typeface=""/>
                          <a:cs typeface=""/>
                        </a:defRPr>
                      </a:lvl4pPr>
                      <a:lvl5pPr marL="1828800" algn="l" defTabSz="914400" rtl="0" eaLnBrk="1" latinLnBrk="0" hangingPunct="1">
                        <a:defRPr sz="1800" b="1" kern="1200">
                          <a:solidFill>
                            <a:schemeClr val="lt1"/>
                          </a:solidFill>
                          <a:latin typeface="Tw Cen MT" panose="020B0602020104020603"/>
                          <a:ea typeface=""/>
                          <a:cs typeface=""/>
                        </a:defRPr>
                      </a:lvl5pPr>
                      <a:lvl6pPr marL="2286000" algn="l" defTabSz="914400" rtl="0" eaLnBrk="1" latinLnBrk="0" hangingPunct="1">
                        <a:defRPr sz="1800" b="1" kern="1200">
                          <a:solidFill>
                            <a:schemeClr val="lt1"/>
                          </a:solidFill>
                          <a:latin typeface="Tw Cen MT" panose="020B0602020104020603"/>
                          <a:ea typeface=""/>
                          <a:cs typeface=""/>
                        </a:defRPr>
                      </a:lvl6pPr>
                      <a:lvl7pPr marL="2743200" algn="l" defTabSz="914400" rtl="0" eaLnBrk="1" latinLnBrk="0" hangingPunct="1">
                        <a:defRPr sz="1800" b="1" kern="1200">
                          <a:solidFill>
                            <a:schemeClr val="lt1"/>
                          </a:solidFill>
                          <a:latin typeface="Tw Cen MT" panose="020B0602020104020603"/>
                          <a:ea typeface=""/>
                          <a:cs typeface=""/>
                        </a:defRPr>
                      </a:lvl7pPr>
                      <a:lvl8pPr marL="3200400" algn="l" defTabSz="914400" rtl="0" eaLnBrk="1" latinLnBrk="0" hangingPunct="1">
                        <a:defRPr sz="1800" b="1" kern="1200">
                          <a:solidFill>
                            <a:schemeClr val="lt1"/>
                          </a:solidFill>
                          <a:latin typeface="Tw Cen MT" panose="020B0602020104020603"/>
                          <a:ea typeface=""/>
                          <a:cs typeface=""/>
                        </a:defRPr>
                      </a:lvl8pPr>
                      <a:lvl9pPr marL="3657600" algn="l" defTabSz="914400" rtl="0" eaLnBrk="1" latinLnBrk="0" hangingPunct="1">
                        <a:defRPr sz="1800" b="1" kern="1200">
                          <a:solidFill>
                            <a:schemeClr val="lt1"/>
                          </a:solidFill>
                          <a:latin typeface="Tw Cen MT" panose="020B0602020104020603"/>
                          <a:ea typeface=""/>
                          <a:cs typeface=""/>
                        </a:defRPr>
                      </a:lvl9pPr>
                    </a:lstStyle>
                    <a:p>
                      <a:pPr indent="76200" algn="just">
                        <a:lnSpc>
                          <a:spcPct val="150000"/>
                        </a:lnSpc>
                        <a:spcAft>
                          <a:spcPts val="0"/>
                        </a:spcAft>
                      </a:pPr>
                      <a:r>
                        <a:rPr lang="en-US" sz="1500" b="0" dirty="0">
                          <a:solidFill>
                            <a:schemeClr val="tx1"/>
                          </a:solidFill>
                          <a:effectLst/>
                          <a:latin typeface="Arial" panose="020B0604020202020204" pitchFamily="34" charset="0"/>
                          <a:cs typeface="Arial" panose="020B0604020202020204" pitchFamily="34" charset="0"/>
                        </a:rPr>
                        <a:t>Description</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w Cen MT" panose="020B0602020104020603"/>
                          <a:ea typeface=""/>
                          <a:cs typeface=""/>
                        </a:defRPr>
                      </a:lvl1pPr>
                      <a:lvl2pPr marL="457200" algn="l" defTabSz="914400" rtl="0" eaLnBrk="1" latinLnBrk="0" hangingPunct="1">
                        <a:defRPr sz="1800" kern="1200">
                          <a:solidFill>
                            <a:schemeClr val="dk1"/>
                          </a:solidFill>
                          <a:latin typeface="Tw Cen MT" panose="020B0602020104020603"/>
                          <a:ea typeface=""/>
                          <a:cs typeface=""/>
                        </a:defRPr>
                      </a:lvl2pPr>
                      <a:lvl3pPr marL="914400" algn="l" defTabSz="914400" rtl="0" eaLnBrk="1" latinLnBrk="0" hangingPunct="1">
                        <a:defRPr sz="1800" kern="1200">
                          <a:solidFill>
                            <a:schemeClr val="dk1"/>
                          </a:solidFill>
                          <a:latin typeface="Tw Cen MT" panose="020B0602020104020603"/>
                          <a:ea typeface=""/>
                          <a:cs typeface=""/>
                        </a:defRPr>
                      </a:lvl3pPr>
                      <a:lvl4pPr marL="1371600" algn="l" defTabSz="914400" rtl="0" eaLnBrk="1" latinLnBrk="0" hangingPunct="1">
                        <a:defRPr sz="1800" kern="1200">
                          <a:solidFill>
                            <a:schemeClr val="dk1"/>
                          </a:solidFill>
                          <a:latin typeface="Tw Cen MT" panose="020B0602020104020603"/>
                          <a:ea typeface=""/>
                          <a:cs typeface=""/>
                        </a:defRPr>
                      </a:lvl4pPr>
                      <a:lvl5pPr marL="1828800" algn="l" defTabSz="914400" rtl="0" eaLnBrk="1" latinLnBrk="0" hangingPunct="1">
                        <a:defRPr sz="1800" kern="1200">
                          <a:solidFill>
                            <a:schemeClr val="dk1"/>
                          </a:solidFill>
                          <a:latin typeface="Tw Cen MT" panose="020B0602020104020603"/>
                          <a:ea typeface=""/>
                          <a:cs typeface=""/>
                        </a:defRPr>
                      </a:lvl5pPr>
                      <a:lvl6pPr marL="2286000" algn="l" defTabSz="914400" rtl="0" eaLnBrk="1" latinLnBrk="0" hangingPunct="1">
                        <a:defRPr sz="1800" kern="1200">
                          <a:solidFill>
                            <a:schemeClr val="dk1"/>
                          </a:solidFill>
                          <a:latin typeface="Tw Cen MT" panose="020B0602020104020603"/>
                          <a:ea typeface=""/>
                          <a:cs typeface=""/>
                        </a:defRPr>
                      </a:lvl6pPr>
                      <a:lvl7pPr marL="2743200" algn="l" defTabSz="914400" rtl="0" eaLnBrk="1" latinLnBrk="0" hangingPunct="1">
                        <a:defRPr sz="1800" kern="1200">
                          <a:solidFill>
                            <a:schemeClr val="dk1"/>
                          </a:solidFill>
                          <a:latin typeface="Tw Cen MT" panose="020B0602020104020603"/>
                          <a:ea typeface=""/>
                          <a:cs typeface=""/>
                        </a:defRPr>
                      </a:lvl7pPr>
                      <a:lvl8pPr marL="3200400" algn="l" defTabSz="914400" rtl="0" eaLnBrk="1" latinLnBrk="0" hangingPunct="1">
                        <a:defRPr sz="1800" kern="1200">
                          <a:solidFill>
                            <a:schemeClr val="dk1"/>
                          </a:solidFill>
                          <a:latin typeface="Tw Cen MT" panose="020B0602020104020603"/>
                          <a:ea typeface=""/>
                          <a:cs typeface=""/>
                        </a:defRPr>
                      </a:lvl8pPr>
                      <a:lvl9pPr marL="3657600" algn="l" defTabSz="914400" rtl="0" eaLnBrk="1" latinLnBrk="0" hangingPunct="1">
                        <a:defRPr sz="1800" kern="1200">
                          <a:solidFill>
                            <a:schemeClr val="dk1"/>
                          </a:solidFill>
                          <a:latin typeface="Tw Cen MT" panose="020B0602020104020603"/>
                          <a:ea typeface=""/>
                          <a:cs typeface=""/>
                        </a:defRPr>
                      </a:lvl9pPr>
                    </a:lstStyle>
                    <a:p>
                      <a:pPr algn="just">
                        <a:lnSpc>
                          <a:spcPct val="150000"/>
                        </a:lnSpc>
                        <a:spcAft>
                          <a:spcPts val="0"/>
                        </a:spcAft>
                      </a:pPr>
                      <a:r>
                        <a:rPr lang="en-US" sz="1500" b="0" dirty="0" smtClean="0">
                          <a:solidFill>
                            <a:schemeClr val="tx1"/>
                          </a:solidFill>
                          <a:effectLst/>
                          <a:latin typeface="Arial" panose="020B0604020202020204" pitchFamily="34" charset="0"/>
                          <a:cs typeface="Arial" panose="020B0604020202020204" pitchFamily="34" charset="0"/>
                        </a:rPr>
                        <a:t>White powder</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01543">
                <a:tc>
                  <a:txBody>
                    <a:bodyPr/>
                    <a:lstStyle>
                      <a:lvl1pPr marL="0" algn="l" defTabSz="914400" rtl="0" eaLnBrk="1" latinLnBrk="0" hangingPunct="1">
                        <a:defRPr sz="1800" b="1" kern="1200">
                          <a:solidFill>
                            <a:schemeClr val="lt1"/>
                          </a:solidFill>
                          <a:latin typeface="Tw Cen MT" panose="020B0602020104020603"/>
                          <a:ea typeface=""/>
                          <a:cs typeface=""/>
                        </a:defRPr>
                      </a:lvl1pPr>
                      <a:lvl2pPr marL="457200" algn="l" defTabSz="914400" rtl="0" eaLnBrk="1" latinLnBrk="0" hangingPunct="1">
                        <a:defRPr sz="1800" b="1" kern="1200">
                          <a:solidFill>
                            <a:schemeClr val="lt1"/>
                          </a:solidFill>
                          <a:latin typeface="Tw Cen MT" panose="020B0602020104020603"/>
                          <a:ea typeface=""/>
                          <a:cs typeface=""/>
                        </a:defRPr>
                      </a:lvl2pPr>
                      <a:lvl3pPr marL="914400" algn="l" defTabSz="914400" rtl="0" eaLnBrk="1" latinLnBrk="0" hangingPunct="1">
                        <a:defRPr sz="1800" b="1" kern="1200">
                          <a:solidFill>
                            <a:schemeClr val="lt1"/>
                          </a:solidFill>
                          <a:latin typeface="Tw Cen MT" panose="020B0602020104020603"/>
                          <a:ea typeface=""/>
                          <a:cs typeface=""/>
                        </a:defRPr>
                      </a:lvl3pPr>
                      <a:lvl4pPr marL="1371600" algn="l" defTabSz="914400" rtl="0" eaLnBrk="1" latinLnBrk="0" hangingPunct="1">
                        <a:defRPr sz="1800" b="1" kern="1200">
                          <a:solidFill>
                            <a:schemeClr val="lt1"/>
                          </a:solidFill>
                          <a:latin typeface="Tw Cen MT" panose="020B0602020104020603"/>
                          <a:ea typeface=""/>
                          <a:cs typeface=""/>
                        </a:defRPr>
                      </a:lvl4pPr>
                      <a:lvl5pPr marL="1828800" algn="l" defTabSz="914400" rtl="0" eaLnBrk="1" latinLnBrk="0" hangingPunct="1">
                        <a:defRPr sz="1800" b="1" kern="1200">
                          <a:solidFill>
                            <a:schemeClr val="lt1"/>
                          </a:solidFill>
                          <a:latin typeface="Tw Cen MT" panose="020B0602020104020603"/>
                          <a:ea typeface=""/>
                          <a:cs typeface=""/>
                        </a:defRPr>
                      </a:lvl5pPr>
                      <a:lvl6pPr marL="2286000" algn="l" defTabSz="914400" rtl="0" eaLnBrk="1" latinLnBrk="0" hangingPunct="1">
                        <a:defRPr sz="1800" b="1" kern="1200">
                          <a:solidFill>
                            <a:schemeClr val="lt1"/>
                          </a:solidFill>
                          <a:latin typeface="Tw Cen MT" panose="020B0602020104020603"/>
                          <a:ea typeface=""/>
                          <a:cs typeface=""/>
                        </a:defRPr>
                      </a:lvl6pPr>
                      <a:lvl7pPr marL="2743200" algn="l" defTabSz="914400" rtl="0" eaLnBrk="1" latinLnBrk="0" hangingPunct="1">
                        <a:defRPr sz="1800" b="1" kern="1200">
                          <a:solidFill>
                            <a:schemeClr val="lt1"/>
                          </a:solidFill>
                          <a:latin typeface="Tw Cen MT" panose="020B0602020104020603"/>
                          <a:ea typeface=""/>
                          <a:cs typeface=""/>
                        </a:defRPr>
                      </a:lvl7pPr>
                      <a:lvl8pPr marL="3200400" algn="l" defTabSz="914400" rtl="0" eaLnBrk="1" latinLnBrk="0" hangingPunct="1">
                        <a:defRPr sz="1800" b="1" kern="1200">
                          <a:solidFill>
                            <a:schemeClr val="lt1"/>
                          </a:solidFill>
                          <a:latin typeface="Tw Cen MT" panose="020B0602020104020603"/>
                          <a:ea typeface=""/>
                          <a:cs typeface=""/>
                        </a:defRPr>
                      </a:lvl8pPr>
                      <a:lvl9pPr marL="3657600" algn="l" defTabSz="914400" rtl="0" eaLnBrk="1" latinLnBrk="0" hangingPunct="1">
                        <a:defRPr sz="1800" b="1" kern="1200">
                          <a:solidFill>
                            <a:schemeClr val="lt1"/>
                          </a:solidFill>
                          <a:latin typeface="Tw Cen MT" panose="020B0602020104020603"/>
                          <a:ea typeface=""/>
                          <a:cs typeface=""/>
                        </a:defRPr>
                      </a:lvl9pPr>
                    </a:lstStyle>
                    <a:p>
                      <a:pPr indent="76200" algn="just">
                        <a:lnSpc>
                          <a:spcPct val="150000"/>
                        </a:lnSpc>
                        <a:spcAft>
                          <a:spcPts val="0"/>
                        </a:spcAft>
                      </a:pPr>
                      <a:r>
                        <a:rPr lang="en-US" sz="1500" b="0" dirty="0">
                          <a:solidFill>
                            <a:schemeClr val="tx1"/>
                          </a:solidFill>
                          <a:effectLst/>
                          <a:latin typeface="Arial" panose="020B0604020202020204" pitchFamily="34" charset="0"/>
                          <a:cs typeface="Arial" panose="020B0604020202020204" pitchFamily="34" charset="0"/>
                        </a:rPr>
                        <a:t>Stability</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w Cen MT" panose="020B0602020104020603"/>
                          <a:ea typeface=""/>
                          <a:cs typeface=""/>
                        </a:defRPr>
                      </a:lvl1pPr>
                      <a:lvl2pPr marL="457200" algn="l" defTabSz="914400" rtl="0" eaLnBrk="1" latinLnBrk="0" hangingPunct="1">
                        <a:defRPr sz="1800" kern="1200">
                          <a:solidFill>
                            <a:schemeClr val="dk1"/>
                          </a:solidFill>
                          <a:latin typeface="Tw Cen MT" panose="020B0602020104020603"/>
                          <a:ea typeface=""/>
                          <a:cs typeface=""/>
                        </a:defRPr>
                      </a:lvl2pPr>
                      <a:lvl3pPr marL="914400" algn="l" defTabSz="914400" rtl="0" eaLnBrk="1" latinLnBrk="0" hangingPunct="1">
                        <a:defRPr sz="1800" kern="1200">
                          <a:solidFill>
                            <a:schemeClr val="dk1"/>
                          </a:solidFill>
                          <a:latin typeface="Tw Cen MT" panose="020B0602020104020603"/>
                          <a:ea typeface=""/>
                          <a:cs typeface=""/>
                        </a:defRPr>
                      </a:lvl3pPr>
                      <a:lvl4pPr marL="1371600" algn="l" defTabSz="914400" rtl="0" eaLnBrk="1" latinLnBrk="0" hangingPunct="1">
                        <a:defRPr sz="1800" kern="1200">
                          <a:solidFill>
                            <a:schemeClr val="dk1"/>
                          </a:solidFill>
                          <a:latin typeface="Tw Cen MT" panose="020B0602020104020603"/>
                          <a:ea typeface=""/>
                          <a:cs typeface=""/>
                        </a:defRPr>
                      </a:lvl4pPr>
                      <a:lvl5pPr marL="1828800" algn="l" defTabSz="914400" rtl="0" eaLnBrk="1" latinLnBrk="0" hangingPunct="1">
                        <a:defRPr sz="1800" kern="1200">
                          <a:solidFill>
                            <a:schemeClr val="dk1"/>
                          </a:solidFill>
                          <a:latin typeface="Tw Cen MT" panose="020B0602020104020603"/>
                          <a:ea typeface=""/>
                          <a:cs typeface=""/>
                        </a:defRPr>
                      </a:lvl5pPr>
                      <a:lvl6pPr marL="2286000" algn="l" defTabSz="914400" rtl="0" eaLnBrk="1" latinLnBrk="0" hangingPunct="1">
                        <a:defRPr sz="1800" kern="1200">
                          <a:solidFill>
                            <a:schemeClr val="dk1"/>
                          </a:solidFill>
                          <a:latin typeface="Tw Cen MT" panose="020B0602020104020603"/>
                          <a:ea typeface=""/>
                          <a:cs typeface=""/>
                        </a:defRPr>
                      </a:lvl6pPr>
                      <a:lvl7pPr marL="2743200" algn="l" defTabSz="914400" rtl="0" eaLnBrk="1" latinLnBrk="0" hangingPunct="1">
                        <a:defRPr sz="1800" kern="1200">
                          <a:solidFill>
                            <a:schemeClr val="dk1"/>
                          </a:solidFill>
                          <a:latin typeface="Tw Cen MT" panose="020B0602020104020603"/>
                          <a:ea typeface=""/>
                          <a:cs typeface=""/>
                        </a:defRPr>
                      </a:lvl7pPr>
                      <a:lvl8pPr marL="3200400" algn="l" defTabSz="914400" rtl="0" eaLnBrk="1" latinLnBrk="0" hangingPunct="1">
                        <a:defRPr sz="1800" kern="1200">
                          <a:solidFill>
                            <a:schemeClr val="dk1"/>
                          </a:solidFill>
                          <a:latin typeface="Tw Cen MT" panose="020B0602020104020603"/>
                          <a:ea typeface=""/>
                          <a:cs typeface=""/>
                        </a:defRPr>
                      </a:lvl8pPr>
                      <a:lvl9pPr marL="3657600" algn="l" defTabSz="914400" rtl="0" eaLnBrk="1" latinLnBrk="0" hangingPunct="1">
                        <a:defRPr sz="1800" kern="1200">
                          <a:solidFill>
                            <a:schemeClr val="dk1"/>
                          </a:solidFill>
                          <a:latin typeface="Tw Cen MT" panose="020B0602020104020603"/>
                          <a:ea typeface=""/>
                          <a:cs typeface=""/>
                        </a:defRPr>
                      </a:lvl9pPr>
                    </a:lstStyle>
                    <a:p>
                      <a:pPr algn="just">
                        <a:lnSpc>
                          <a:spcPct val="150000"/>
                        </a:lnSpc>
                        <a:spcAft>
                          <a:spcPts val="0"/>
                        </a:spcAft>
                      </a:pPr>
                      <a:r>
                        <a:rPr lang="en-US" sz="1500" b="0" dirty="0" smtClean="0">
                          <a:solidFill>
                            <a:schemeClr val="tx1"/>
                          </a:solidFill>
                          <a:effectLst/>
                          <a:latin typeface="Arial" panose="020B0604020202020204" pitchFamily="34" charset="0"/>
                          <a:cs typeface="Arial" panose="020B0604020202020204" pitchFamily="34" charset="0"/>
                        </a:rPr>
                        <a:t>Stable in neutral and weak alkaline condition but </a:t>
                      </a:r>
                      <a:r>
                        <a:rPr lang="en-US" sz="1500" b="0" dirty="0" err="1" smtClean="0">
                          <a:solidFill>
                            <a:schemeClr val="tx1"/>
                          </a:solidFill>
                          <a:effectLst/>
                          <a:latin typeface="Arial" panose="020B0604020202020204" pitchFamily="34" charset="0"/>
                          <a:cs typeface="Arial" panose="020B0604020202020204" pitchFamily="34" charset="0"/>
                        </a:rPr>
                        <a:t>hydrolysed</a:t>
                      </a:r>
                      <a:r>
                        <a:rPr lang="en-US" sz="1500" b="0" dirty="0" smtClean="0">
                          <a:solidFill>
                            <a:schemeClr val="tx1"/>
                          </a:solidFill>
                          <a:effectLst/>
                          <a:latin typeface="Arial" panose="020B0604020202020204" pitchFamily="34" charset="0"/>
                          <a:cs typeface="Arial" panose="020B0604020202020204" pitchFamily="34" charset="0"/>
                        </a:rPr>
                        <a:t> in acidic conditions</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87062">
                <a:tc>
                  <a:txBody>
                    <a:bodyPr/>
                    <a:lstStyle>
                      <a:lvl1pPr marL="0" algn="l" defTabSz="914400" rtl="0" eaLnBrk="1" latinLnBrk="0" hangingPunct="1">
                        <a:defRPr sz="1800" b="1" kern="1200">
                          <a:solidFill>
                            <a:schemeClr val="lt1"/>
                          </a:solidFill>
                          <a:latin typeface="Tw Cen MT" panose="020B0602020104020603"/>
                          <a:ea typeface=""/>
                          <a:cs typeface=""/>
                        </a:defRPr>
                      </a:lvl1pPr>
                      <a:lvl2pPr marL="457200" algn="l" defTabSz="914400" rtl="0" eaLnBrk="1" latinLnBrk="0" hangingPunct="1">
                        <a:defRPr sz="1800" b="1" kern="1200">
                          <a:solidFill>
                            <a:schemeClr val="lt1"/>
                          </a:solidFill>
                          <a:latin typeface="Tw Cen MT" panose="020B0602020104020603"/>
                          <a:ea typeface=""/>
                          <a:cs typeface=""/>
                        </a:defRPr>
                      </a:lvl2pPr>
                      <a:lvl3pPr marL="914400" algn="l" defTabSz="914400" rtl="0" eaLnBrk="1" latinLnBrk="0" hangingPunct="1">
                        <a:defRPr sz="1800" b="1" kern="1200">
                          <a:solidFill>
                            <a:schemeClr val="lt1"/>
                          </a:solidFill>
                          <a:latin typeface="Tw Cen MT" panose="020B0602020104020603"/>
                          <a:ea typeface=""/>
                          <a:cs typeface=""/>
                        </a:defRPr>
                      </a:lvl3pPr>
                      <a:lvl4pPr marL="1371600" algn="l" defTabSz="914400" rtl="0" eaLnBrk="1" latinLnBrk="0" hangingPunct="1">
                        <a:defRPr sz="1800" b="1" kern="1200">
                          <a:solidFill>
                            <a:schemeClr val="lt1"/>
                          </a:solidFill>
                          <a:latin typeface="Tw Cen MT" panose="020B0602020104020603"/>
                          <a:ea typeface=""/>
                          <a:cs typeface=""/>
                        </a:defRPr>
                      </a:lvl4pPr>
                      <a:lvl5pPr marL="1828800" algn="l" defTabSz="914400" rtl="0" eaLnBrk="1" latinLnBrk="0" hangingPunct="1">
                        <a:defRPr sz="1800" b="1" kern="1200">
                          <a:solidFill>
                            <a:schemeClr val="lt1"/>
                          </a:solidFill>
                          <a:latin typeface="Tw Cen MT" panose="020B0602020104020603"/>
                          <a:ea typeface=""/>
                          <a:cs typeface=""/>
                        </a:defRPr>
                      </a:lvl5pPr>
                      <a:lvl6pPr marL="2286000" algn="l" defTabSz="914400" rtl="0" eaLnBrk="1" latinLnBrk="0" hangingPunct="1">
                        <a:defRPr sz="1800" b="1" kern="1200">
                          <a:solidFill>
                            <a:schemeClr val="lt1"/>
                          </a:solidFill>
                          <a:latin typeface="Tw Cen MT" panose="020B0602020104020603"/>
                          <a:ea typeface=""/>
                          <a:cs typeface=""/>
                        </a:defRPr>
                      </a:lvl6pPr>
                      <a:lvl7pPr marL="2743200" algn="l" defTabSz="914400" rtl="0" eaLnBrk="1" latinLnBrk="0" hangingPunct="1">
                        <a:defRPr sz="1800" b="1" kern="1200">
                          <a:solidFill>
                            <a:schemeClr val="lt1"/>
                          </a:solidFill>
                          <a:latin typeface="Tw Cen MT" panose="020B0602020104020603"/>
                          <a:ea typeface=""/>
                          <a:cs typeface=""/>
                        </a:defRPr>
                      </a:lvl7pPr>
                      <a:lvl8pPr marL="3200400" algn="l" defTabSz="914400" rtl="0" eaLnBrk="1" latinLnBrk="0" hangingPunct="1">
                        <a:defRPr sz="1800" b="1" kern="1200">
                          <a:solidFill>
                            <a:schemeClr val="lt1"/>
                          </a:solidFill>
                          <a:latin typeface="Tw Cen MT" panose="020B0602020104020603"/>
                          <a:ea typeface=""/>
                          <a:cs typeface=""/>
                        </a:defRPr>
                      </a:lvl8pPr>
                      <a:lvl9pPr marL="3657600" algn="l" defTabSz="914400" rtl="0" eaLnBrk="1" latinLnBrk="0" hangingPunct="1">
                        <a:defRPr sz="1800" b="1" kern="1200">
                          <a:solidFill>
                            <a:schemeClr val="lt1"/>
                          </a:solidFill>
                          <a:latin typeface="Tw Cen MT" panose="020B0602020104020603"/>
                          <a:ea typeface=""/>
                          <a:cs typeface=""/>
                        </a:defRPr>
                      </a:lvl9pPr>
                    </a:lstStyle>
                    <a:p>
                      <a:pPr indent="76200" algn="just">
                        <a:lnSpc>
                          <a:spcPct val="150000"/>
                        </a:lnSpc>
                        <a:spcAft>
                          <a:spcPts val="0"/>
                        </a:spcAft>
                      </a:pPr>
                      <a:r>
                        <a:rPr lang="en-US" sz="1500" b="0" dirty="0">
                          <a:solidFill>
                            <a:schemeClr val="tx1"/>
                          </a:solidFill>
                          <a:effectLst/>
                          <a:latin typeface="Arial" panose="020B0604020202020204" pitchFamily="34" charset="0"/>
                          <a:cs typeface="Arial" panose="020B0604020202020204" pitchFamily="34" charset="0"/>
                        </a:rPr>
                        <a:t>Formulation</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Tw Cen MT" panose="020B0602020104020603"/>
                          <a:ea typeface=""/>
                          <a:cs typeface=""/>
                        </a:defRPr>
                      </a:lvl1pPr>
                      <a:lvl2pPr marL="457200" algn="l" defTabSz="914400" rtl="0" eaLnBrk="1" latinLnBrk="0" hangingPunct="1">
                        <a:defRPr sz="1800" kern="1200">
                          <a:solidFill>
                            <a:schemeClr val="dk1"/>
                          </a:solidFill>
                          <a:latin typeface="Tw Cen MT" panose="020B0602020104020603"/>
                          <a:ea typeface=""/>
                          <a:cs typeface=""/>
                        </a:defRPr>
                      </a:lvl2pPr>
                      <a:lvl3pPr marL="914400" algn="l" defTabSz="914400" rtl="0" eaLnBrk="1" latinLnBrk="0" hangingPunct="1">
                        <a:defRPr sz="1800" kern="1200">
                          <a:solidFill>
                            <a:schemeClr val="dk1"/>
                          </a:solidFill>
                          <a:latin typeface="Tw Cen MT" panose="020B0602020104020603"/>
                          <a:ea typeface=""/>
                          <a:cs typeface=""/>
                        </a:defRPr>
                      </a:lvl3pPr>
                      <a:lvl4pPr marL="1371600" algn="l" defTabSz="914400" rtl="0" eaLnBrk="1" latinLnBrk="0" hangingPunct="1">
                        <a:defRPr sz="1800" kern="1200">
                          <a:solidFill>
                            <a:schemeClr val="dk1"/>
                          </a:solidFill>
                          <a:latin typeface="Tw Cen MT" panose="020B0602020104020603"/>
                          <a:ea typeface=""/>
                          <a:cs typeface=""/>
                        </a:defRPr>
                      </a:lvl4pPr>
                      <a:lvl5pPr marL="1828800" algn="l" defTabSz="914400" rtl="0" eaLnBrk="1" latinLnBrk="0" hangingPunct="1">
                        <a:defRPr sz="1800" kern="1200">
                          <a:solidFill>
                            <a:schemeClr val="dk1"/>
                          </a:solidFill>
                          <a:latin typeface="Tw Cen MT" panose="020B0602020104020603"/>
                          <a:ea typeface=""/>
                          <a:cs typeface=""/>
                        </a:defRPr>
                      </a:lvl5pPr>
                      <a:lvl6pPr marL="2286000" algn="l" defTabSz="914400" rtl="0" eaLnBrk="1" latinLnBrk="0" hangingPunct="1">
                        <a:defRPr sz="1800" kern="1200">
                          <a:solidFill>
                            <a:schemeClr val="dk1"/>
                          </a:solidFill>
                          <a:latin typeface="Tw Cen MT" panose="020B0602020104020603"/>
                          <a:ea typeface=""/>
                          <a:cs typeface=""/>
                        </a:defRPr>
                      </a:lvl6pPr>
                      <a:lvl7pPr marL="2743200" algn="l" defTabSz="914400" rtl="0" eaLnBrk="1" latinLnBrk="0" hangingPunct="1">
                        <a:defRPr sz="1800" kern="1200">
                          <a:solidFill>
                            <a:schemeClr val="dk1"/>
                          </a:solidFill>
                          <a:latin typeface="Tw Cen MT" panose="020B0602020104020603"/>
                          <a:ea typeface=""/>
                          <a:cs typeface=""/>
                        </a:defRPr>
                      </a:lvl7pPr>
                      <a:lvl8pPr marL="3200400" algn="l" defTabSz="914400" rtl="0" eaLnBrk="1" latinLnBrk="0" hangingPunct="1">
                        <a:defRPr sz="1800" kern="1200">
                          <a:solidFill>
                            <a:schemeClr val="dk1"/>
                          </a:solidFill>
                          <a:latin typeface="Tw Cen MT" panose="020B0602020104020603"/>
                          <a:ea typeface=""/>
                          <a:cs typeface=""/>
                        </a:defRPr>
                      </a:lvl8pPr>
                      <a:lvl9pPr marL="3657600" algn="l" defTabSz="914400" rtl="0" eaLnBrk="1" latinLnBrk="0" hangingPunct="1">
                        <a:defRPr sz="1800" kern="1200">
                          <a:solidFill>
                            <a:schemeClr val="dk1"/>
                          </a:solidFill>
                          <a:latin typeface="Tw Cen MT" panose="020B0602020104020603"/>
                          <a:ea typeface=""/>
                          <a:cs typeface=""/>
                        </a:defRPr>
                      </a:lvl9pPr>
                    </a:lstStyle>
                    <a:p>
                      <a:pPr algn="just">
                        <a:lnSpc>
                          <a:spcPct val="150000"/>
                        </a:lnSpc>
                        <a:spcAft>
                          <a:spcPts val="0"/>
                        </a:spcAft>
                      </a:pPr>
                      <a:r>
                        <a:rPr lang="en-US" sz="1500" b="0" dirty="0" err="1" smtClean="0">
                          <a:solidFill>
                            <a:schemeClr val="tx1"/>
                          </a:solidFill>
                          <a:effectLst/>
                          <a:latin typeface="Arial" panose="020B0604020202020204" pitchFamily="34" charset="0"/>
                          <a:cs typeface="Arial" panose="020B0604020202020204" pitchFamily="34" charset="0"/>
                        </a:rPr>
                        <a:t>Emulsifiable</a:t>
                      </a:r>
                      <a:r>
                        <a:rPr lang="en-US" sz="1500" b="0" dirty="0" smtClean="0">
                          <a:solidFill>
                            <a:schemeClr val="tx1"/>
                          </a:solidFill>
                          <a:effectLst/>
                          <a:latin typeface="Arial" panose="020B0604020202020204" pitchFamily="34" charset="0"/>
                          <a:cs typeface="Arial" panose="020B0604020202020204" pitchFamily="34" charset="0"/>
                        </a:rPr>
                        <a:t> concentrates, soluble concentrates</a:t>
                      </a:r>
                      <a:endParaRPr lang="zh-CN" sz="1500" b="0" dirty="0">
                        <a:solidFill>
                          <a:schemeClr val="tx1"/>
                        </a:solidFill>
                        <a:effectLst/>
                        <a:latin typeface="Arial" panose="020B0604020202020204" pitchFamily="34" charset="0"/>
                        <a:cs typeface="Arial" panose="020B0604020202020204" pitchFamily="34"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幻灯片编号占位符 4"/>
          <p:cNvSpPr>
            <a:spLocks noGrp="1"/>
          </p:cNvSpPr>
          <p:nvPr>
            <p:ph type="sldNum" sz="quarter" idx="12"/>
          </p:nvPr>
        </p:nvSpPr>
        <p:spPr/>
        <p:txBody>
          <a:bodyPr/>
          <a:lstStyle/>
          <a:p>
            <a:fld id="{04BAE5B3-BE46-4E18-80F1-3E1CF5BEC112}" type="slidenum">
              <a:rPr lang="zh-CN" altLang="en-US" smtClean="0"/>
              <a:t>2</a:t>
            </a:fld>
            <a:endParaRPr lang="zh-CN" altLang="en-US"/>
          </a:p>
        </p:txBody>
      </p:sp>
      <p:pic>
        <p:nvPicPr>
          <p:cNvPr id="6" name="图片 5"/>
          <p:cNvPicPr>
            <a:picLocks noChangeAspect="1"/>
          </p:cNvPicPr>
          <p:nvPr/>
        </p:nvPicPr>
        <p:blipFill>
          <a:blip r:embed="rId2"/>
          <a:stretch>
            <a:fillRect/>
          </a:stretch>
        </p:blipFill>
        <p:spPr>
          <a:xfrm>
            <a:off x="3015135" y="3136415"/>
            <a:ext cx="1542422" cy="1201016"/>
          </a:xfrm>
          <a:prstGeom prst="rect">
            <a:avLst/>
          </a:prstGeom>
        </p:spPr>
      </p:pic>
    </p:spTree>
    <p:extLst>
      <p:ext uri="{BB962C8B-B14F-4D97-AF65-F5344CB8AC3E}">
        <p14:creationId xmlns:p14="http://schemas.microsoft.com/office/powerpoint/2010/main" val="25582102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2099620247"/>
              </p:ext>
            </p:extLst>
          </p:nvPr>
        </p:nvGraphicFramePr>
        <p:xfrm>
          <a:off x="6914081" y="1830959"/>
          <a:ext cx="3889907" cy="3162300"/>
        </p:xfrm>
        <a:graphic>
          <a:graphicData uri="http://schemas.openxmlformats.org/drawingml/2006/table">
            <a:tbl>
              <a:tblPr firstRow="1" firstCol="1" bandRow="1"/>
              <a:tblGrid>
                <a:gridCol w="1625012"/>
                <a:gridCol w="2264895"/>
              </a:tblGrid>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Xm</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L</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Sr</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0.00069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altLang="zh-CN" sz="1500" kern="100" dirty="0" smtClean="0">
                          <a:effectLst/>
                          <a:latin typeface="Arial" panose="020B0604020202020204" pitchFamily="34" charset="0"/>
                          <a:ea typeface="宋体" panose="02010600030101010101" pitchFamily="2" charset="-122"/>
                          <a:cs typeface="Arial" panose="020B0604020202020204" pitchFamily="34" charset="0"/>
                        </a:rPr>
                        <a:t>S</a:t>
                      </a:r>
                      <a:r>
                        <a:rPr lang="de-CH" altLang="zh-CN" sz="1500" kern="100" baseline="-25000" dirty="0" smtClean="0">
                          <a:effectLst/>
                          <a:latin typeface="Arial" panose="020B0604020202020204" pitchFamily="34" charset="0"/>
                          <a:ea typeface="宋体" panose="02010600030101010101" pitchFamily="2" charset="-122"/>
                          <a:cs typeface="Arial" panose="020B0604020202020204" pitchFamily="34" charset="0"/>
                        </a:rPr>
                        <a:t>R</a:t>
                      </a:r>
                      <a:endParaRPr lang="zh-CN" altLang="zh-CN" sz="1500" kern="100" baseline="-250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0.00608</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r</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0.00193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R</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0.01702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RSDr</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1.724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RSD</a:t>
                      </a:r>
                      <a:r>
                        <a:rPr lang="de-CH" sz="1500" kern="100" baseline="-25000">
                          <a:effectLst/>
                          <a:latin typeface="Arial" panose="020B0604020202020204" pitchFamily="34" charset="0"/>
                          <a:ea typeface="宋体" panose="02010600030101010101" pitchFamily="2" charset="-122"/>
                          <a:cs typeface="Arial" panose="020B0604020202020204" pitchFamily="34" charset="0"/>
                        </a:rPr>
                        <a:t>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15.300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RSD</a:t>
                      </a:r>
                      <a:r>
                        <a:rPr lang="de-CH" sz="1500" kern="100" baseline="-25000" dirty="0">
                          <a:effectLst/>
                          <a:latin typeface="Arial" panose="020B0604020202020204" pitchFamily="34" charset="0"/>
                          <a:ea typeface="宋体" panose="02010600030101010101" pitchFamily="2" charset="-122"/>
                          <a:cs typeface="Arial" panose="020B0604020202020204" pitchFamily="34" charset="0"/>
                        </a:rPr>
                        <a:t>R</a:t>
                      </a:r>
                      <a:r>
                        <a:rPr lang="de-CH" sz="1500" kern="100" dirty="0">
                          <a:effectLst/>
                          <a:latin typeface="Arial" panose="020B0604020202020204" pitchFamily="34" charset="0"/>
                          <a:ea typeface="宋体" panose="02010600030101010101" pitchFamily="2" charset="-122"/>
                          <a:cs typeface="Arial" panose="020B0604020202020204" pitchFamily="34" charset="0"/>
                        </a:rPr>
                        <a:t>(Hor)</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9.193</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HorRat</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1.664</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矩形 6"/>
          <p:cNvSpPr/>
          <p:nvPr/>
        </p:nvSpPr>
        <p:spPr>
          <a:xfrm>
            <a:off x="1115355" y="5275367"/>
            <a:ext cx="3377848" cy="307777"/>
          </a:xfrm>
          <a:prstGeom prst="rect">
            <a:avLst/>
          </a:prstGeom>
        </p:spPr>
        <p:txBody>
          <a:bodyPr wrap="none">
            <a:spAutoFit/>
          </a:bodyPr>
          <a:lstStyle/>
          <a:p>
            <a:r>
              <a:rPr lang="en-US" altLang="zh-CN" sz="1400" b="1" dirty="0">
                <a:solidFill>
                  <a:srgbClr val="000000"/>
                </a:solidFill>
                <a:latin typeface="Arial" panose="020B0604020202020204" pitchFamily="34" charset="0"/>
                <a:cs typeface="Arial" panose="020B0604020202020204" pitchFamily="34" charset="0"/>
              </a:rPr>
              <a:t>Fig. 3</a:t>
            </a:r>
            <a:r>
              <a:rPr lang="en-US" altLang="zh-CN" sz="1400" b="1" dirty="0" smtClean="0">
                <a:solidFill>
                  <a:srgbClr val="000000"/>
                </a:solidFill>
                <a:latin typeface="Arial" panose="020B0604020202020204" pitchFamily="34" charset="0"/>
                <a:cs typeface="Arial" panose="020B0604020202020204" pitchFamily="34" charset="0"/>
              </a:rPr>
              <a:t> </a:t>
            </a:r>
            <a:r>
              <a:rPr lang="en-US" altLang="zh-CN" sz="1400" b="1" dirty="0">
                <a:solidFill>
                  <a:srgbClr val="000000"/>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28-Homobrassinolide Sample </a:t>
            </a:r>
            <a:r>
              <a:rPr lang="en-US" altLang="zh-CN" sz="1400" dirty="0" smtClean="0">
                <a:solidFill>
                  <a:prstClr val="black"/>
                </a:solidFill>
                <a:latin typeface="Arial" panose="020B0604020202020204" pitchFamily="34" charset="0"/>
                <a:cs typeface="Arial" panose="020B0604020202020204" pitchFamily="34" charset="0"/>
              </a:rPr>
              <a:t>C</a:t>
            </a:r>
            <a:endParaRPr lang="zh-CN" altLang="en-US" sz="1400" dirty="0">
              <a:solidFill>
                <a:prstClr val="black"/>
              </a:solidFill>
              <a:latin typeface="Arial" panose="020B0604020202020204" pitchFamily="34" charset="0"/>
              <a:cs typeface="Arial" panose="020B0604020202020204" pitchFamily="34" charset="0"/>
            </a:endParaRP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20</a:t>
            </a:fld>
            <a:endParaRPr lang="zh-CN" altLang="en-US"/>
          </a:p>
        </p:txBody>
      </p:sp>
      <p:pic>
        <p:nvPicPr>
          <p:cNvPr id="4" name="图片 3"/>
          <p:cNvPicPr>
            <a:picLocks noChangeAspect="1"/>
          </p:cNvPicPr>
          <p:nvPr/>
        </p:nvPicPr>
        <p:blipFill>
          <a:blip r:embed="rId2"/>
          <a:stretch>
            <a:fillRect/>
          </a:stretch>
        </p:blipFill>
        <p:spPr>
          <a:xfrm>
            <a:off x="801299" y="1695829"/>
            <a:ext cx="5572227" cy="3273836"/>
          </a:xfrm>
          <a:prstGeom prst="rect">
            <a:avLst/>
          </a:prstGeom>
          <a:ln>
            <a:solidFill>
              <a:schemeClr val="tx1"/>
            </a:solidFill>
          </a:ln>
        </p:spPr>
      </p:pic>
    </p:spTree>
    <p:extLst>
      <p:ext uri="{BB962C8B-B14F-4D97-AF65-F5344CB8AC3E}">
        <p14:creationId xmlns:p14="http://schemas.microsoft.com/office/powerpoint/2010/main" val="7760873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2266350998"/>
              </p:ext>
            </p:extLst>
          </p:nvPr>
        </p:nvGraphicFramePr>
        <p:xfrm>
          <a:off x="7039628" y="1960847"/>
          <a:ext cx="3736224" cy="3162300"/>
        </p:xfrm>
        <a:graphic>
          <a:graphicData uri="http://schemas.openxmlformats.org/drawingml/2006/table">
            <a:tbl>
              <a:tblPr firstRow="1" firstCol="1" bandRow="1"/>
              <a:tblGrid>
                <a:gridCol w="1499461"/>
                <a:gridCol w="2236763"/>
              </a:tblGrid>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Xm</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L</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Sr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0.00592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de-CH" altLang="zh-CN" sz="1500" kern="100" dirty="0" smtClean="0">
                          <a:effectLst/>
                          <a:latin typeface="Arial" panose="020B0604020202020204" pitchFamily="34" charset="0"/>
                          <a:ea typeface="宋体" panose="02010600030101010101" pitchFamily="2" charset="-122"/>
                          <a:cs typeface="Arial" panose="020B0604020202020204" pitchFamily="34" charset="0"/>
                        </a:rPr>
                        <a:t>S</a:t>
                      </a:r>
                      <a:r>
                        <a:rPr lang="de-CH" altLang="zh-CN" sz="1500" kern="100" baseline="-25000" dirty="0" smtClean="0">
                          <a:effectLst/>
                          <a:latin typeface="Arial" panose="020B0604020202020204" pitchFamily="34" charset="0"/>
                          <a:ea typeface="宋体" panose="02010600030101010101" pitchFamily="2" charset="-122"/>
                          <a:cs typeface="Arial" panose="020B0604020202020204" pitchFamily="34" charset="0"/>
                        </a:rPr>
                        <a:t>R</a:t>
                      </a:r>
                      <a:endParaRPr lang="zh-CN" altLang="zh-CN" sz="1500" kern="100" baseline="-25000" dirty="0" smtClean="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0.00592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dirty="0" err="1">
                          <a:effectLst/>
                          <a:latin typeface="Arial" panose="020B0604020202020204" pitchFamily="34" charset="0"/>
                          <a:ea typeface="宋体" panose="02010600030101010101" pitchFamily="2" charset="-122"/>
                          <a:cs typeface="Arial" panose="020B0604020202020204" pitchFamily="34" charset="0"/>
                        </a:rPr>
                        <a:t>r</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0.01658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0.01658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RSDr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4.754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RSD</a:t>
                      </a:r>
                      <a:r>
                        <a:rPr lang="de-CH" sz="1500" kern="100" baseline="-25000" dirty="0">
                          <a:effectLst/>
                          <a:latin typeface="Arial" panose="020B0604020202020204" pitchFamily="34" charset="0"/>
                          <a:ea typeface="宋体" panose="02010600030101010101" pitchFamily="2" charset="-122"/>
                          <a:cs typeface="Arial" panose="020B0604020202020204" pitchFamily="34" charset="0"/>
                        </a:rPr>
                        <a:t>R</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13.410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RSD</a:t>
                      </a:r>
                      <a:r>
                        <a:rPr lang="de-CH" sz="1500" kern="100" baseline="-25000">
                          <a:effectLst/>
                          <a:latin typeface="Arial" panose="020B0604020202020204" pitchFamily="34" charset="0"/>
                          <a:ea typeface="宋体" panose="02010600030101010101" pitchFamily="2" charset="-122"/>
                          <a:cs typeface="Arial" panose="020B0604020202020204" pitchFamily="34" charset="0"/>
                        </a:rPr>
                        <a:t>R</a:t>
                      </a:r>
                      <a:r>
                        <a:rPr lang="de-CH" sz="1500" kern="100">
                          <a:effectLst/>
                          <a:latin typeface="Arial" panose="020B0604020202020204" pitchFamily="34" charset="0"/>
                          <a:ea typeface="宋体" panose="02010600030101010101" pitchFamily="2" charset="-122"/>
                          <a:cs typeface="Arial" panose="020B0604020202020204" pitchFamily="34" charset="0"/>
                        </a:rPr>
                        <a:t>(Hor)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9.047</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HorRat</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1.482</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矩形 6"/>
          <p:cNvSpPr/>
          <p:nvPr/>
        </p:nvSpPr>
        <p:spPr>
          <a:xfrm>
            <a:off x="1115355" y="5275367"/>
            <a:ext cx="3377848" cy="307777"/>
          </a:xfrm>
          <a:prstGeom prst="rect">
            <a:avLst/>
          </a:prstGeom>
        </p:spPr>
        <p:txBody>
          <a:bodyPr wrap="none">
            <a:spAutoFit/>
          </a:bodyPr>
          <a:lstStyle/>
          <a:p>
            <a:r>
              <a:rPr lang="en-US" altLang="zh-CN" sz="1400" b="1" dirty="0">
                <a:solidFill>
                  <a:srgbClr val="000000"/>
                </a:solidFill>
                <a:latin typeface="Arial" panose="020B0604020202020204" pitchFamily="34" charset="0"/>
                <a:cs typeface="Arial" panose="020B0604020202020204" pitchFamily="34" charset="0"/>
              </a:rPr>
              <a:t>Fig. 4</a:t>
            </a:r>
            <a:r>
              <a:rPr lang="en-US" altLang="zh-CN" sz="1400" b="1" dirty="0" smtClean="0">
                <a:solidFill>
                  <a:srgbClr val="000000"/>
                </a:solidFill>
                <a:latin typeface="Arial" panose="020B0604020202020204" pitchFamily="34" charset="0"/>
                <a:cs typeface="Arial" panose="020B0604020202020204" pitchFamily="34" charset="0"/>
              </a:rPr>
              <a:t> </a:t>
            </a:r>
            <a:r>
              <a:rPr lang="en-US" altLang="zh-CN" sz="1400" b="1" dirty="0">
                <a:solidFill>
                  <a:srgbClr val="000000"/>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28-Homobrassinolide Sample </a:t>
            </a:r>
            <a:r>
              <a:rPr lang="en-US" altLang="zh-CN" sz="1400" dirty="0" smtClean="0">
                <a:solidFill>
                  <a:prstClr val="black"/>
                </a:solidFill>
                <a:latin typeface="Arial" panose="020B0604020202020204" pitchFamily="34" charset="0"/>
                <a:cs typeface="Arial" panose="020B0604020202020204" pitchFamily="34" charset="0"/>
              </a:rPr>
              <a:t>D</a:t>
            </a:r>
            <a:endParaRPr lang="zh-CN" altLang="en-US" sz="1400" dirty="0">
              <a:solidFill>
                <a:prstClr val="black"/>
              </a:solidFill>
              <a:latin typeface="Arial" panose="020B0604020202020204" pitchFamily="34" charset="0"/>
              <a:cs typeface="Arial" panose="020B0604020202020204" pitchFamily="34" charset="0"/>
            </a:endParaRP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21</a:t>
            </a:fld>
            <a:endParaRPr lang="zh-CN" altLang="en-US"/>
          </a:p>
        </p:txBody>
      </p:sp>
      <p:pic>
        <p:nvPicPr>
          <p:cNvPr id="4" name="图片 3"/>
          <p:cNvPicPr>
            <a:picLocks noChangeAspect="1"/>
          </p:cNvPicPr>
          <p:nvPr/>
        </p:nvPicPr>
        <p:blipFill>
          <a:blip r:embed="rId2"/>
          <a:stretch>
            <a:fillRect/>
          </a:stretch>
        </p:blipFill>
        <p:spPr>
          <a:xfrm>
            <a:off x="801299" y="1837160"/>
            <a:ext cx="5572227" cy="3279932"/>
          </a:xfrm>
          <a:prstGeom prst="rect">
            <a:avLst/>
          </a:prstGeom>
          <a:ln>
            <a:solidFill>
              <a:schemeClr val="tx1"/>
            </a:solidFill>
          </a:ln>
        </p:spPr>
      </p:pic>
    </p:spTree>
    <p:extLst>
      <p:ext uri="{BB962C8B-B14F-4D97-AF65-F5344CB8AC3E}">
        <p14:creationId xmlns:p14="http://schemas.microsoft.com/office/powerpoint/2010/main" val="11335293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2294100743"/>
              </p:ext>
            </p:extLst>
          </p:nvPr>
        </p:nvGraphicFramePr>
        <p:xfrm>
          <a:off x="7032990" y="1941842"/>
          <a:ext cx="3714727" cy="3162300"/>
        </p:xfrm>
        <a:graphic>
          <a:graphicData uri="http://schemas.openxmlformats.org/drawingml/2006/table">
            <a:tbl>
              <a:tblPr firstRow="1" firstCol="1" bandRow="1"/>
              <a:tblGrid>
                <a:gridCol w="1477964"/>
                <a:gridCol w="2236763"/>
              </a:tblGrid>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Xm</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0.097</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L</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Sr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0.00267</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de-CH" altLang="zh-CN" sz="1500" kern="100" dirty="0" smtClean="0">
                          <a:effectLst/>
                          <a:latin typeface="Arial" panose="020B0604020202020204" pitchFamily="34" charset="0"/>
                          <a:ea typeface="宋体" panose="02010600030101010101" pitchFamily="2" charset="-122"/>
                          <a:cs typeface="Arial" panose="020B0604020202020204" pitchFamily="34" charset="0"/>
                        </a:rPr>
                        <a:t>S</a:t>
                      </a:r>
                      <a:r>
                        <a:rPr lang="de-CH" altLang="zh-CN" sz="1500" kern="100" baseline="-25000" dirty="0" smtClean="0">
                          <a:effectLst/>
                          <a:latin typeface="Arial" panose="020B0604020202020204" pitchFamily="34" charset="0"/>
                          <a:ea typeface="宋体" panose="02010600030101010101" pitchFamily="2" charset="-122"/>
                          <a:cs typeface="Arial" panose="020B0604020202020204" pitchFamily="34" charset="0"/>
                        </a:rPr>
                        <a:t>R</a:t>
                      </a:r>
                      <a:endParaRPr lang="zh-CN" altLang="zh-CN" sz="1500" kern="100" baseline="-25000" dirty="0" smtClean="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0.01360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0.00748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dirty="0">
                          <a:effectLst/>
                          <a:latin typeface="Arial" panose="020B0604020202020204" pitchFamily="34" charset="0"/>
                          <a:ea typeface="宋体" panose="02010600030101010101" pitchFamily="2" charset="-122"/>
                          <a:cs typeface="Arial" panose="020B0604020202020204" pitchFamily="34" charset="0"/>
                        </a:rPr>
                        <a:t>R</a:t>
                      </a:r>
                      <a:endParaRPr lang="zh-CN" sz="1500" kern="100" dirty="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0.03808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RSDr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2.739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RSD</a:t>
                      </a:r>
                      <a:r>
                        <a:rPr lang="de-CH" sz="1500" kern="100" baseline="-25000">
                          <a:effectLst/>
                          <a:latin typeface="Arial" panose="020B0604020202020204" pitchFamily="34" charset="0"/>
                          <a:ea typeface="宋体" panose="02010600030101010101" pitchFamily="2" charset="-122"/>
                          <a:cs typeface="Arial" panose="020B0604020202020204" pitchFamily="34" charset="0"/>
                        </a:rPr>
                        <a:t>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13.958</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RSD</a:t>
                      </a:r>
                      <a:r>
                        <a:rPr lang="de-CH" sz="1500" kern="100" baseline="-25000">
                          <a:effectLst/>
                          <a:latin typeface="Arial" panose="020B0604020202020204" pitchFamily="34" charset="0"/>
                          <a:ea typeface="宋体" panose="02010600030101010101" pitchFamily="2" charset="-122"/>
                          <a:cs typeface="Arial" panose="020B0604020202020204" pitchFamily="34" charset="0"/>
                        </a:rPr>
                        <a:t>R</a:t>
                      </a:r>
                      <a:r>
                        <a:rPr lang="de-CH" sz="1500" kern="100">
                          <a:effectLst/>
                          <a:latin typeface="Arial" panose="020B0604020202020204" pitchFamily="34" charset="0"/>
                          <a:ea typeface="宋体" panose="02010600030101010101" pitchFamily="2" charset="-122"/>
                          <a:cs typeface="Arial" panose="020B0604020202020204" pitchFamily="34" charset="0"/>
                        </a:rPr>
                        <a:t>(Hor)</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8.031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algn="just">
                        <a:spcAft>
                          <a:spcPts val="0"/>
                        </a:spcAft>
                      </a:pPr>
                      <a:r>
                        <a:rPr lang="de-CH" sz="1500" kern="100">
                          <a:effectLst/>
                          <a:latin typeface="Arial" panose="020B0604020202020204" pitchFamily="34" charset="0"/>
                          <a:ea typeface="宋体" panose="02010600030101010101" pitchFamily="2" charset="-122"/>
                          <a:cs typeface="Arial" panose="020B0604020202020204" pitchFamily="34" charset="0"/>
                        </a:rPr>
                        <a:t>HorRat</a:t>
                      </a:r>
                      <a:endParaRPr lang="zh-CN" sz="1500" kern="100">
                        <a:effectLst/>
                        <a:latin typeface="Arial" panose="020B0604020202020204" pitchFamily="34" charset="0"/>
                        <a:ea typeface="宋体" panose="02010600030101010101" pitchFamily="2" charset="-122"/>
                        <a:cs typeface="Arial" panose="020B060402020202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1.738</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矩形 7"/>
          <p:cNvSpPr/>
          <p:nvPr/>
        </p:nvSpPr>
        <p:spPr>
          <a:xfrm>
            <a:off x="1115355" y="5275367"/>
            <a:ext cx="3368230" cy="307777"/>
          </a:xfrm>
          <a:prstGeom prst="rect">
            <a:avLst/>
          </a:prstGeom>
        </p:spPr>
        <p:txBody>
          <a:bodyPr wrap="none">
            <a:spAutoFit/>
          </a:bodyPr>
          <a:lstStyle/>
          <a:p>
            <a:r>
              <a:rPr lang="en-US" altLang="zh-CN" sz="1400" b="1" dirty="0">
                <a:solidFill>
                  <a:srgbClr val="000000"/>
                </a:solidFill>
                <a:latin typeface="Arial" panose="020B0604020202020204" pitchFamily="34" charset="0"/>
                <a:cs typeface="Arial" panose="020B0604020202020204" pitchFamily="34" charset="0"/>
              </a:rPr>
              <a:t>Fig. 5</a:t>
            </a:r>
            <a:r>
              <a:rPr lang="en-US" altLang="zh-CN" sz="1400" b="1" dirty="0" smtClean="0">
                <a:solidFill>
                  <a:srgbClr val="000000"/>
                </a:solidFill>
                <a:latin typeface="Arial" panose="020B0604020202020204" pitchFamily="34" charset="0"/>
                <a:cs typeface="Arial" panose="020B0604020202020204" pitchFamily="34" charset="0"/>
              </a:rPr>
              <a:t> </a:t>
            </a:r>
            <a:r>
              <a:rPr lang="en-US" altLang="zh-CN" sz="1400" b="1" dirty="0">
                <a:solidFill>
                  <a:srgbClr val="000000"/>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28-Homobrassinolide Sample </a:t>
            </a:r>
            <a:r>
              <a:rPr lang="en-US" altLang="zh-CN" sz="1400" dirty="0" smtClean="0">
                <a:solidFill>
                  <a:prstClr val="black"/>
                </a:solidFill>
                <a:latin typeface="Arial" panose="020B0604020202020204" pitchFamily="34" charset="0"/>
                <a:cs typeface="Arial" panose="020B0604020202020204" pitchFamily="34" charset="0"/>
              </a:rPr>
              <a:t>E</a:t>
            </a:r>
            <a:endParaRPr lang="zh-CN" altLang="en-US" sz="1400" dirty="0">
              <a:solidFill>
                <a:prstClr val="black"/>
              </a:solidFill>
              <a:latin typeface="Arial" panose="020B0604020202020204" pitchFamily="34" charset="0"/>
              <a:cs typeface="Arial" panose="020B0604020202020204" pitchFamily="34" charset="0"/>
            </a:endParaRP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22</a:t>
            </a:fld>
            <a:endParaRPr lang="zh-CN" altLang="en-US"/>
          </a:p>
        </p:txBody>
      </p:sp>
      <p:pic>
        <p:nvPicPr>
          <p:cNvPr id="4" name="图片 3"/>
          <p:cNvPicPr>
            <a:picLocks noChangeAspect="1"/>
          </p:cNvPicPr>
          <p:nvPr/>
        </p:nvPicPr>
        <p:blipFill>
          <a:blip r:embed="rId2"/>
          <a:stretch>
            <a:fillRect/>
          </a:stretch>
        </p:blipFill>
        <p:spPr>
          <a:xfrm>
            <a:off x="791681" y="1692781"/>
            <a:ext cx="5572227" cy="3279932"/>
          </a:xfrm>
          <a:prstGeom prst="rect">
            <a:avLst/>
          </a:prstGeom>
          <a:ln>
            <a:solidFill>
              <a:schemeClr val="tx1"/>
            </a:solidFill>
          </a:ln>
        </p:spPr>
      </p:pic>
    </p:spTree>
    <p:extLst>
      <p:ext uri="{BB962C8B-B14F-4D97-AF65-F5344CB8AC3E}">
        <p14:creationId xmlns:p14="http://schemas.microsoft.com/office/powerpoint/2010/main" val="3978716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856060" y="463888"/>
            <a:ext cx="7429499" cy="110892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a:lstStyle>
          <a:p>
            <a:r>
              <a:rPr lang="en-US" altLang="zh-CN" dirty="0" smtClean="0">
                <a:latin typeface="Helvetica" panose="020B0604020202020204" pitchFamily="34" charset="0"/>
                <a:cs typeface="Helvetica" panose="020B0604020202020204" pitchFamily="34" charset="0"/>
              </a:rPr>
              <a:t>Summary</a:t>
            </a:r>
            <a:endParaRPr lang="zh-CN" altLang="en-US" dirty="0">
              <a:latin typeface="Helvetica" panose="020B0604020202020204" pitchFamily="34" charset="0"/>
              <a:cs typeface="Helvetica" panose="020B0604020202020204" pitchFamily="34" charset="0"/>
            </a:endParaRPr>
          </a:p>
        </p:txBody>
      </p:sp>
      <p:sp>
        <p:nvSpPr>
          <p:cNvPr id="5" name="矩形 4"/>
          <p:cNvSpPr/>
          <p:nvPr/>
        </p:nvSpPr>
        <p:spPr>
          <a:xfrm>
            <a:off x="856059" y="1572816"/>
            <a:ext cx="7116366" cy="369332"/>
          </a:xfrm>
          <a:prstGeom prst="rect">
            <a:avLst/>
          </a:prstGeom>
        </p:spPr>
        <p:txBody>
          <a:bodyPr wrap="square">
            <a:spAutoFit/>
          </a:bodyPr>
          <a:lstStyle/>
          <a:p>
            <a:r>
              <a:rPr lang="en-US" altLang="zh-CN" b="1" kern="0" dirty="0" smtClean="0">
                <a:solidFill>
                  <a:prstClr val="black"/>
                </a:solidFill>
                <a:latin typeface="Arial" panose="020B0604020202020204" pitchFamily="34" charset="0"/>
                <a:cs typeface="Arial" panose="020B0604020202020204" pitchFamily="34" charset="0"/>
              </a:rPr>
              <a:t>Summary</a:t>
            </a:r>
            <a:r>
              <a:rPr lang="en-US" altLang="zh-CN" b="1" kern="0" spc="-30" dirty="0" smtClean="0">
                <a:solidFill>
                  <a:prstClr val="black"/>
                </a:solidFill>
                <a:latin typeface="Arial" panose="020B0604020202020204" pitchFamily="34" charset="0"/>
                <a:cs typeface="Arial" panose="020B0604020202020204" pitchFamily="34" charset="0"/>
              </a:rPr>
              <a:t> </a:t>
            </a:r>
            <a:r>
              <a:rPr lang="en-US" altLang="zh-CN" b="1" kern="0" dirty="0" smtClean="0">
                <a:solidFill>
                  <a:prstClr val="black"/>
                </a:solidFill>
                <a:latin typeface="Arial" panose="020B0604020202020204" pitchFamily="34" charset="0"/>
                <a:cs typeface="Arial" panose="020B0604020202020204" pitchFamily="34" charset="0"/>
              </a:rPr>
              <a:t>of</a:t>
            </a:r>
            <a:r>
              <a:rPr lang="en-US" altLang="zh-CN" b="1" kern="0" spc="5" dirty="0" smtClean="0">
                <a:solidFill>
                  <a:prstClr val="black"/>
                </a:solidFill>
                <a:latin typeface="Arial" panose="020B0604020202020204" pitchFamily="34" charset="0"/>
                <a:cs typeface="Arial" panose="020B0604020202020204" pitchFamily="34" charset="0"/>
              </a:rPr>
              <a:t> </a:t>
            </a:r>
            <a:r>
              <a:rPr lang="en-US" altLang="zh-CN" b="1" kern="0" dirty="0" smtClean="0">
                <a:solidFill>
                  <a:prstClr val="black"/>
                </a:solidFill>
                <a:latin typeface="Arial" panose="020B0604020202020204" pitchFamily="34" charset="0"/>
                <a:cs typeface="Arial" panose="020B0604020202020204" pitchFamily="34" charset="0"/>
              </a:rPr>
              <a:t>the statisti</a:t>
            </a:r>
            <a:r>
              <a:rPr lang="en-US" altLang="zh-CN" b="1" kern="0" spc="-10" dirty="0" smtClean="0">
                <a:solidFill>
                  <a:prstClr val="black"/>
                </a:solidFill>
                <a:latin typeface="Arial" panose="020B0604020202020204" pitchFamily="34" charset="0"/>
                <a:cs typeface="Arial" panose="020B0604020202020204" pitchFamily="34" charset="0"/>
              </a:rPr>
              <a:t>c</a:t>
            </a:r>
            <a:r>
              <a:rPr lang="en-US" altLang="zh-CN" b="1" kern="0" dirty="0" smtClean="0">
                <a:solidFill>
                  <a:prstClr val="black"/>
                </a:solidFill>
                <a:latin typeface="Arial" panose="020B0604020202020204" pitchFamily="34" charset="0"/>
                <a:cs typeface="Arial" panose="020B0604020202020204" pitchFamily="34" charset="0"/>
              </a:rPr>
              <a:t>al</a:t>
            </a:r>
            <a:r>
              <a:rPr lang="en-US" altLang="zh-CN" b="1" kern="0" spc="-10" dirty="0" smtClean="0">
                <a:solidFill>
                  <a:prstClr val="black"/>
                </a:solidFill>
                <a:latin typeface="Arial" panose="020B0604020202020204" pitchFamily="34" charset="0"/>
                <a:cs typeface="Arial" panose="020B0604020202020204" pitchFamily="34" charset="0"/>
              </a:rPr>
              <a:t> </a:t>
            </a:r>
            <a:r>
              <a:rPr lang="en-US" altLang="zh-CN" b="1" kern="0" dirty="0" smtClean="0">
                <a:solidFill>
                  <a:prstClr val="black"/>
                </a:solidFill>
                <a:latin typeface="Arial" panose="020B0604020202020204" pitchFamily="34" charset="0"/>
                <a:cs typeface="Arial" panose="020B0604020202020204" pitchFamily="34" charset="0"/>
              </a:rPr>
              <a:t>e</a:t>
            </a:r>
            <a:r>
              <a:rPr lang="en-US" altLang="zh-CN" b="1" kern="0" spc="-20" dirty="0" smtClean="0">
                <a:solidFill>
                  <a:prstClr val="black"/>
                </a:solidFill>
                <a:latin typeface="Arial" panose="020B0604020202020204" pitchFamily="34" charset="0"/>
                <a:cs typeface="Arial" panose="020B0604020202020204" pitchFamily="34" charset="0"/>
              </a:rPr>
              <a:t>v</a:t>
            </a:r>
            <a:r>
              <a:rPr lang="en-US" altLang="zh-CN" b="1" kern="0" dirty="0">
                <a:solidFill>
                  <a:prstClr val="black"/>
                </a:solidFill>
                <a:latin typeface="Arial" panose="020B0604020202020204" pitchFamily="34" charset="0"/>
                <a:cs typeface="Arial" panose="020B0604020202020204" pitchFamily="34" charset="0"/>
              </a:rPr>
              <a:t>aluation with outliers /stragglers</a:t>
            </a:r>
          </a:p>
        </p:txBody>
      </p:sp>
      <p:sp>
        <p:nvSpPr>
          <p:cNvPr id="6" name="矩形 5"/>
          <p:cNvSpPr/>
          <p:nvPr/>
        </p:nvSpPr>
        <p:spPr>
          <a:xfrm>
            <a:off x="5886453" y="2024694"/>
            <a:ext cx="6243638" cy="3749744"/>
          </a:xfrm>
          <a:prstGeom prst="rect">
            <a:avLst/>
          </a:prstGeom>
        </p:spPr>
        <p:txBody>
          <a:bodyPr wrap="square">
            <a:spAutoFit/>
          </a:bodyPr>
          <a:lstStyle/>
          <a:p>
            <a:pPr marL="1258570">
              <a:lnSpc>
                <a:spcPct val="150000"/>
              </a:lnSpc>
              <a:spcBef>
                <a:spcPts val="100"/>
              </a:spcBef>
            </a:pPr>
            <a:r>
              <a:rPr lang="en-US" altLang="zh-CN" sz="1400" dirty="0" err="1">
                <a:solidFill>
                  <a:prstClr val="black"/>
                </a:solidFill>
                <a:latin typeface="Arial" panose="020B0604020202020204" pitchFamily="34" charset="0"/>
                <a:cs typeface="Arial" panose="020B0604020202020204" pitchFamily="34" charset="0"/>
              </a:rPr>
              <a:t>Xm</a:t>
            </a:r>
            <a:r>
              <a:rPr lang="en-US" altLang="zh-CN" sz="1400" dirty="0">
                <a:solidFill>
                  <a:prstClr val="black"/>
                </a:solidFill>
                <a:latin typeface="Arial" panose="020B0604020202020204" pitchFamily="34" charset="0"/>
                <a:cs typeface="Arial" panose="020B0604020202020204" pitchFamily="34" charset="0"/>
              </a:rPr>
              <a:t>    </a:t>
            </a:r>
            <a:r>
              <a:rPr lang="en-US" altLang="zh-CN" sz="1400" dirty="0" smtClean="0">
                <a:solidFill>
                  <a:prstClr val="black"/>
                </a:solidFill>
                <a:latin typeface="Arial" panose="020B0604020202020204" pitchFamily="34" charset="0"/>
                <a:cs typeface="Arial" panose="020B0604020202020204" pitchFamily="34" charset="0"/>
              </a:rPr>
              <a:t>             = </a:t>
            </a:r>
            <a:r>
              <a:rPr lang="en-US" altLang="zh-CN" sz="1400" dirty="0">
                <a:solidFill>
                  <a:prstClr val="black"/>
                </a:solidFill>
                <a:latin typeface="Arial" panose="020B0604020202020204" pitchFamily="34" charset="0"/>
                <a:cs typeface="Arial" panose="020B0604020202020204" pitchFamily="34" charset="0"/>
              </a:rPr>
              <a:t>average</a:t>
            </a:r>
            <a:endParaRPr lang="zh-CN" altLang="zh-CN" sz="1400" dirty="0">
              <a:solidFill>
                <a:prstClr val="black"/>
              </a:solidFill>
              <a:latin typeface="Arial" panose="020B0604020202020204" pitchFamily="34" charset="0"/>
              <a:cs typeface="Arial" panose="020B0604020202020204" pitchFamily="34" charset="0"/>
            </a:endParaRPr>
          </a:p>
          <a:p>
            <a:pPr marL="1258570">
              <a:lnSpc>
                <a:spcPct val="150000"/>
              </a:lnSpc>
              <a:spcBef>
                <a:spcPts val="100"/>
              </a:spcBef>
            </a:pPr>
            <a:r>
              <a:rPr lang="en-US" altLang="zh-CN" sz="1400" dirty="0">
                <a:solidFill>
                  <a:prstClr val="black"/>
                </a:solidFill>
                <a:latin typeface="Arial" panose="020B0604020202020204" pitchFamily="34" charset="0"/>
                <a:cs typeface="Arial" panose="020B0604020202020204" pitchFamily="34" charset="0"/>
              </a:rPr>
              <a:t>L </a:t>
            </a:r>
            <a:r>
              <a:rPr lang="en-US" altLang="zh-CN" sz="1400" dirty="0" smtClean="0">
                <a:solidFill>
                  <a:prstClr val="black"/>
                </a:solidFill>
                <a:latin typeface="Arial" panose="020B0604020202020204" pitchFamily="34" charset="0"/>
                <a:cs typeface="Arial" panose="020B0604020202020204" pitchFamily="34" charset="0"/>
              </a:rPr>
              <a:t>                   = </a:t>
            </a:r>
            <a:r>
              <a:rPr lang="en-US" altLang="zh-CN" sz="1400" dirty="0">
                <a:solidFill>
                  <a:prstClr val="black"/>
                </a:solidFill>
                <a:latin typeface="Arial" panose="020B0604020202020204" pitchFamily="34" charset="0"/>
                <a:cs typeface="Arial" panose="020B0604020202020204" pitchFamily="34" charset="0"/>
              </a:rPr>
              <a:t>number of laboratories </a:t>
            </a:r>
            <a:endParaRPr lang="zh-CN" altLang="zh-CN" sz="1400" dirty="0">
              <a:solidFill>
                <a:prstClr val="black"/>
              </a:solidFill>
              <a:latin typeface="Arial" panose="020B0604020202020204" pitchFamily="34" charset="0"/>
              <a:cs typeface="Arial" panose="020B0604020202020204" pitchFamily="34" charset="0"/>
            </a:endParaRPr>
          </a:p>
          <a:p>
            <a:pPr marL="1258570">
              <a:lnSpc>
                <a:spcPct val="150000"/>
              </a:lnSpc>
              <a:spcBef>
                <a:spcPts val="100"/>
              </a:spcBef>
            </a:pPr>
            <a:r>
              <a:rPr lang="en-US" altLang="zh-CN" sz="1400" dirty="0" err="1">
                <a:solidFill>
                  <a:srgbClr val="000000"/>
                </a:solidFill>
                <a:latin typeface="Arial" panose="020B0604020202020204" pitchFamily="34" charset="0"/>
                <a:cs typeface="Arial" panose="020B0604020202020204" pitchFamily="34" charset="0"/>
              </a:rPr>
              <a:t>S</a:t>
            </a:r>
            <a:r>
              <a:rPr lang="en-US" altLang="zh-CN" sz="1400" baseline="-25000" dirty="0" err="1">
                <a:solidFill>
                  <a:srgbClr val="000000"/>
                </a:solidFill>
                <a:latin typeface="Arial" panose="020B0604020202020204" pitchFamily="34" charset="0"/>
                <a:cs typeface="Arial" panose="020B0604020202020204" pitchFamily="34" charset="0"/>
              </a:rPr>
              <a:t>r</a:t>
            </a:r>
            <a:r>
              <a:rPr lang="en-US" altLang="zh-CN" sz="1400" baseline="-25000" dirty="0">
                <a:solidFill>
                  <a:srgbClr val="000000"/>
                </a:solidFill>
                <a:latin typeface="Arial" panose="020B0604020202020204" pitchFamily="34" charset="0"/>
                <a:cs typeface="Arial" panose="020B0604020202020204" pitchFamily="34" charset="0"/>
              </a:rPr>
              <a:t> </a:t>
            </a:r>
            <a:r>
              <a:rPr lang="en-US" altLang="zh-CN" sz="1400" baseline="-25000" dirty="0" smtClean="0">
                <a:solidFill>
                  <a:srgbClr val="000000"/>
                </a:solidFill>
                <a:latin typeface="Arial" panose="020B0604020202020204" pitchFamily="34" charset="0"/>
                <a:cs typeface="Arial" panose="020B0604020202020204" pitchFamily="34" charset="0"/>
              </a:rPr>
              <a:t>             </a:t>
            </a:r>
            <a:r>
              <a:rPr lang="en-US" altLang="zh-CN" sz="1400" dirty="0" smtClean="0">
                <a:solidFill>
                  <a:prstClr val="black"/>
                </a:solidFill>
                <a:latin typeface="Arial" panose="020B0604020202020204" pitchFamily="34" charset="0"/>
                <a:cs typeface="Arial" panose="020B0604020202020204" pitchFamily="34" charset="0"/>
              </a:rPr>
              <a:t>         = </a:t>
            </a:r>
            <a:r>
              <a:rPr lang="en-US" altLang="zh-CN" sz="1400" dirty="0">
                <a:solidFill>
                  <a:prstClr val="black"/>
                </a:solidFill>
                <a:latin typeface="Arial" panose="020B0604020202020204" pitchFamily="34" charset="0"/>
                <a:cs typeface="Arial" panose="020B0604020202020204" pitchFamily="34" charset="0"/>
              </a:rPr>
              <a:t>repeatability standard deviation</a:t>
            </a:r>
            <a:endParaRPr lang="zh-CN" altLang="zh-CN" sz="1400" dirty="0">
              <a:solidFill>
                <a:prstClr val="black"/>
              </a:solidFill>
              <a:latin typeface="Arial" panose="020B0604020202020204" pitchFamily="34" charset="0"/>
              <a:cs typeface="Arial" panose="020B0604020202020204" pitchFamily="34" charset="0"/>
            </a:endParaRPr>
          </a:p>
          <a:p>
            <a:pPr marL="1258570">
              <a:lnSpc>
                <a:spcPct val="150000"/>
              </a:lnSpc>
              <a:spcBef>
                <a:spcPts val="100"/>
              </a:spcBef>
            </a:pPr>
            <a:r>
              <a:rPr lang="en-US" altLang="zh-CN" sz="1400" dirty="0" smtClean="0">
                <a:solidFill>
                  <a:srgbClr val="000000"/>
                </a:solidFill>
                <a:latin typeface="Arial" panose="020B0604020202020204" pitchFamily="34" charset="0"/>
                <a:cs typeface="Arial" panose="020B0604020202020204" pitchFamily="34" charset="0"/>
              </a:rPr>
              <a:t>S</a:t>
            </a:r>
            <a:r>
              <a:rPr lang="en-US" altLang="zh-CN" sz="1400" baseline="-25000" dirty="0" smtClean="0">
                <a:solidFill>
                  <a:srgbClr val="000000"/>
                </a:solidFill>
                <a:latin typeface="Arial" panose="020B0604020202020204" pitchFamily="34" charset="0"/>
                <a:cs typeface="Arial" panose="020B0604020202020204" pitchFamily="34" charset="0"/>
              </a:rPr>
              <a:t>R       </a:t>
            </a:r>
            <a:r>
              <a:rPr lang="en-US" altLang="zh-CN" sz="1400" dirty="0" smtClean="0">
                <a:solidFill>
                  <a:prstClr val="black"/>
                </a:solidFill>
                <a:latin typeface="Arial" panose="020B0604020202020204" pitchFamily="34" charset="0"/>
                <a:cs typeface="Arial" panose="020B0604020202020204" pitchFamily="34" charset="0"/>
              </a:rPr>
              <a:t>             = </a:t>
            </a:r>
            <a:r>
              <a:rPr lang="en-US" altLang="zh-CN" sz="1400" dirty="0">
                <a:solidFill>
                  <a:prstClr val="black"/>
                </a:solidFill>
                <a:latin typeface="Arial" panose="020B0604020202020204" pitchFamily="34" charset="0"/>
                <a:cs typeface="Arial" panose="020B0604020202020204" pitchFamily="34" charset="0"/>
              </a:rPr>
              <a:t>reproducibility standard deviation </a:t>
            </a:r>
            <a:endParaRPr lang="zh-CN" altLang="zh-CN" sz="1400" dirty="0">
              <a:solidFill>
                <a:prstClr val="black"/>
              </a:solidFill>
              <a:latin typeface="Arial" panose="020B0604020202020204" pitchFamily="34" charset="0"/>
              <a:cs typeface="Arial" panose="020B0604020202020204" pitchFamily="34" charset="0"/>
            </a:endParaRPr>
          </a:p>
          <a:p>
            <a:pPr marL="1258570">
              <a:lnSpc>
                <a:spcPct val="150000"/>
              </a:lnSpc>
              <a:spcBef>
                <a:spcPts val="100"/>
              </a:spcBef>
            </a:pPr>
            <a:r>
              <a:rPr lang="en-US" altLang="zh-CN" sz="1400" dirty="0" err="1">
                <a:solidFill>
                  <a:srgbClr val="000000"/>
                </a:solidFill>
                <a:latin typeface="Arial" panose="020B0604020202020204" pitchFamily="34" charset="0"/>
                <a:cs typeface="Arial" panose="020B0604020202020204" pitchFamily="34" charset="0"/>
              </a:rPr>
              <a:t>RSD</a:t>
            </a:r>
            <a:r>
              <a:rPr lang="en-US" altLang="zh-CN" sz="1400" baseline="-25000" dirty="0" err="1">
                <a:solidFill>
                  <a:srgbClr val="000000"/>
                </a:solidFill>
                <a:latin typeface="Arial" panose="020B0604020202020204" pitchFamily="34" charset="0"/>
                <a:cs typeface="Arial" panose="020B0604020202020204" pitchFamily="34" charset="0"/>
              </a:rPr>
              <a:t>r</a:t>
            </a:r>
            <a:r>
              <a:rPr lang="en-US" altLang="zh-CN" sz="1400" baseline="-25000" dirty="0">
                <a:solidFill>
                  <a:srgbClr val="000000"/>
                </a:solidFill>
                <a:latin typeface="Arial" panose="020B0604020202020204" pitchFamily="34" charset="0"/>
                <a:cs typeface="Arial" panose="020B0604020202020204" pitchFamily="34" charset="0"/>
              </a:rPr>
              <a:t>   </a:t>
            </a:r>
            <a:r>
              <a:rPr lang="en-US" altLang="zh-CN" sz="1400" baseline="-25000" dirty="0" smtClean="0">
                <a:solidFill>
                  <a:srgbClr val="000000"/>
                </a:solidFill>
                <a:latin typeface="Arial" panose="020B0604020202020204" pitchFamily="34" charset="0"/>
                <a:cs typeface="Arial" panose="020B0604020202020204" pitchFamily="34" charset="0"/>
              </a:rPr>
              <a:t>                 </a:t>
            </a:r>
            <a:r>
              <a:rPr lang="en-US" altLang="zh-CN" sz="1400" dirty="0" smtClean="0">
                <a:solidFill>
                  <a:prstClr val="black"/>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repeatability relative standard deviation </a:t>
            </a:r>
            <a:endParaRPr lang="zh-CN" altLang="zh-CN" sz="1400" dirty="0">
              <a:solidFill>
                <a:prstClr val="black"/>
              </a:solidFill>
              <a:latin typeface="Arial" panose="020B0604020202020204" pitchFamily="34" charset="0"/>
              <a:cs typeface="Arial" panose="020B0604020202020204" pitchFamily="34" charset="0"/>
            </a:endParaRPr>
          </a:p>
          <a:p>
            <a:pPr marL="1258570">
              <a:lnSpc>
                <a:spcPct val="150000"/>
              </a:lnSpc>
              <a:spcBef>
                <a:spcPts val="100"/>
              </a:spcBef>
            </a:pPr>
            <a:r>
              <a:rPr lang="en-US" altLang="zh-CN" sz="1400" dirty="0">
                <a:solidFill>
                  <a:srgbClr val="000000"/>
                </a:solidFill>
                <a:latin typeface="Arial" panose="020B0604020202020204" pitchFamily="34" charset="0"/>
                <a:cs typeface="Arial" panose="020B0604020202020204" pitchFamily="34" charset="0"/>
              </a:rPr>
              <a:t>RSD</a:t>
            </a:r>
            <a:r>
              <a:rPr lang="en-US" altLang="zh-CN" sz="1400" baseline="-25000" dirty="0">
                <a:solidFill>
                  <a:srgbClr val="000000"/>
                </a:solidFill>
                <a:latin typeface="Arial" panose="020B0604020202020204" pitchFamily="34" charset="0"/>
                <a:cs typeface="Arial" panose="020B0604020202020204" pitchFamily="34" charset="0"/>
              </a:rPr>
              <a:t>R  </a:t>
            </a:r>
            <a:r>
              <a:rPr lang="en-US" altLang="zh-CN" sz="1400" dirty="0">
                <a:solidFill>
                  <a:prstClr val="black"/>
                </a:solidFill>
                <a:latin typeface="Arial" panose="020B0604020202020204" pitchFamily="34" charset="0"/>
                <a:cs typeface="Arial" panose="020B0604020202020204" pitchFamily="34" charset="0"/>
              </a:rPr>
              <a:t>     </a:t>
            </a:r>
            <a:r>
              <a:rPr lang="en-US" altLang="zh-CN" sz="1400" dirty="0" smtClean="0">
                <a:solidFill>
                  <a:prstClr val="black"/>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 reproducibility relative standard deviation </a:t>
            </a:r>
            <a:endParaRPr lang="zh-CN" altLang="zh-CN" sz="1400" dirty="0">
              <a:solidFill>
                <a:prstClr val="black"/>
              </a:solidFill>
              <a:latin typeface="Arial" panose="020B0604020202020204" pitchFamily="34" charset="0"/>
              <a:cs typeface="Arial" panose="020B0604020202020204" pitchFamily="34" charset="0"/>
            </a:endParaRPr>
          </a:p>
          <a:p>
            <a:pPr marL="1258570">
              <a:lnSpc>
                <a:spcPct val="150000"/>
              </a:lnSpc>
              <a:spcBef>
                <a:spcPts val="100"/>
              </a:spcBef>
            </a:pPr>
            <a:r>
              <a:rPr lang="en-US" altLang="zh-CN" sz="1400" dirty="0">
                <a:solidFill>
                  <a:prstClr val="black"/>
                </a:solidFill>
                <a:latin typeface="Arial" panose="020B0604020202020204" pitchFamily="34" charset="0"/>
                <a:cs typeface="Arial" panose="020B0604020202020204" pitchFamily="34" charset="0"/>
              </a:rPr>
              <a:t>r            </a:t>
            </a:r>
            <a:r>
              <a:rPr lang="en-US" altLang="zh-CN" sz="1400" dirty="0" smtClean="0">
                <a:solidFill>
                  <a:prstClr val="black"/>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 repeatability </a:t>
            </a:r>
            <a:endParaRPr lang="zh-CN" altLang="zh-CN" sz="1400" dirty="0">
              <a:solidFill>
                <a:prstClr val="black"/>
              </a:solidFill>
              <a:latin typeface="Arial" panose="020B0604020202020204" pitchFamily="34" charset="0"/>
              <a:cs typeface="Arial" panose="020B0604020202020204" pitchFamily="34" charset="0"/>
            </a:endParaRPr>
          </a:p>
          <a:p>
            <a:pPr marL="1258570">
              <a:lnSpc>
                <a:spcPct val="150000"/>
              </a:lnSpc>
              <a:spcBef>
                <a:spcPts val="100"/>
              </a:spcBef>
            </a:pPr>
            <a:r>
              <a:rPr lang="en-US" altLang="zh-CN" sz="1400" dirty="0">
                <a:solidFill>
                  <a:prstClr val="black"/>
                </a:solidFill>
                <a:latin typeface="Arial" panose="020B0604020202020204" pitchFamily="34" charset="0"/>
                <a:cs typeface="Arial" panose="020B0604020202020204" pitchFamily="34" charset="0"/>
              </a:rPr>
              <a:t>R           </a:t>
            </a:r>
            <a:r>
              <a:rPr lang="en-US" altLang="zh-CN" sz="1400" dirty="0" smtClean="0">
                <a:solidFill>
                  <a:prstClr val="black"/>
                </a:solidFill>
                <a:latin typeface="Arial" panose="020B0604020202020204" pitchFamily="34" charset="0"/>
                <a:cs typeface="Arial" panose="020B0604020202020204" pitchFamily="34" charset="0"/>
              </a:rPr>
              <a:t>        </a:t>
            </a:r>
            <a:r>
              <a:rPr lang="en-US" altLang="zh-CN" sz="1400" dirty="0">
                <a:solidFill>
                  <a:prstClr val="black"/>
                </a:solidFill>
                <a:latin typeface="Arial" panose="020B0604020202020204" pitchFamily="34" charset="0"/>
                <a:cs typeface="Arial" panose="020B0604020202020204" pitchFamily="34" charset="0"/>
              </a:rPr>
              <a:t>= reproducibility </a:t>
            </a:r>
            <a:endParaRPr lang="zh-CN" altLang="zh-CN" sz="1400" dirty="0">
              <a:solidFill>
                <a:prstClr val="black"/>
              </a:solidFill>
              <a:latin typeface="Arial" panose="020B0604020202020204" pitchFamily="34" charset="0"/>
              <a:cs typeface="Arial" panose="020B0604020202020204" pitchFamily="34" charset="0"/>
            </a:endParaRPr>
          </a:p>
          <a:p>
            <a:pPr marL="1258570">
              <a:lnSpc>
                <a:spcPct val="150000"/>
              </a:lnSpc>
              <a:spcBef>
                <a:spcPts val="100"/>
              </a:spcBef>
            </a:pPr>
            <a:r>
              <a:rPr lang="en-US" altLang="zh-CN" sz="1400" dirty="0">
                <a:solidFill>
                  <a:srgbClr val="000000"/>
                </a:solidFill>
                <a:latin typeface="Arial" panose="020B0604020202020204" pitchFamily="34" charset="0"/>
                <a:cs typeface="Arial" panose="020B0604020202020204" pitchFamily="34" charset="0"/>
              </a:rPr>
              <a:t>RSD</a:t>
            </a:r>
            <a:r>
              <a:rPr lang="en-US" altLang="zh-CN" sz="1400" baseline="-25000" dirty="0">
                <a:solidFill>
                  <a:srgbClr val="000000"/>
                </a:solidFill>
                <a:latin typeface="Arial" panose="020B0604020202020204" pitchFamily="34" charset="0"/>
                <a:cs typeface="Arial" panose="020B0604020202020204" pitchFamily="34" charset="0"/>
              </a:rPr>
              <a:t>R</a:t>
            </a:r>
            <a:r>
              <a:rPr lang="en-US" altLang="zh-CN" sz="1400" dirty="0">
                <a:solidFill>
                  <a:prstClr val="black"/>
                </a:solidFill>
                <a:latin typeface="Arial" panose="020B0604020202020204" pitchFamily="34" charset="0"/>
                <a:cs typeface="Arial" panose="020B0604020202020204" pitchFamily="34" charset="0"/>
              </a:rPr>
              <a:t> (</a:t>
            </a:r>
            <a:r>
              <a:rPr lang="en-US" altLang="zh-CN" sz="1400" dirty="0" err="1">
                <a:solidFill>
                  <a:prstClr val="black"/>
                </a:solidFill>
                <a:latin typeface="Arial" panose="020B0604020202020204" pitchFamily="34" charset="0"/>
                <a:cs typeface="Arial" panose="020B0604020202020204" pitchFamily="34" charset="0"/>
              </a:rPr>
              <a:t>Hor</a:t>
            </a:r>
            <a:r>
              <a:rPr lang="en-US" altLang="zh-CN" sz="1400" dirty="0">
                <a:solidFill>
                  <a:prstClr val="black"/>
                </a:solidFill>
                <a:latin typeface="Arial" panose="020B0604020202020204" pitchFamily="34" charset="0"/>
                <a:cs typeface="Arial" panose="020B0604020202020204" pitchFamily="34" charset="0"/>
              </a:rPr>
              <a:t>)   = Horwitz value calculated from: 2^(1 - 0.5log c) where c = the concentration of the </a:t>
            </a:r>
            <a:r>
              <a:rPr lang="en-US" altLang="zh-CN" sz="1400" dirty="0" err="1">
                <a:solidFill>
                  <a:prstClr val="black"/>
                </a:solidFill>
                <a:latin typeface="Arial" panose="020B0604020202020204" pitchFamily="34" charset="0"/>
                <a:cs typeface="Arial" panose="020B0604020202020204" pitchFamily="34" charset="0"/>
              </a:rPr>
              <a:t>analyte</a:t>
            </a:r>
            <a:r>
              <a:rPr lang="en-US" altLang="zh-CN" sz="1400" dirty="0">
                <a:solidFill>
                  <a:prstClr val="black"/>
                </a:solidFill>
                <a:latin typeface="Arial" panose="020B0604020202020204" pitchFamily="34" charset="0"/>
                <a:cs typeface="Arial" panose="020B0604020202020204" pitchFamily="34" charset="0"/>
              </a:rPr>
              <a:t> as a decimal fraction</a:t>
            </a:r>
            <a:endParaRPr lang="zh-CN" altLang="zh-CN" sz="1400" dirty="0">
              <a:solidFill>
                <a:prstClr val="black"/>
              </a:solidFill>
              <a:latin typeface="Arial" panose="020B0604020202020204" pitchFamily="34" charset="0"/>
              <a:cs typeface="Arial" panose="020B0604020202020204" pitchFamily="34"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3874680277"/>
              </p:ext>
            </p:extLst>
          </p:nvPr>
        </p:nvGraphicFramePr>
        <p:xfrm>
          <a:off x="314325" y="2137236"/>
          <a:ext cx="6521631" cy="3581400"/>
        </p:xfrm>
        <a:graphic>
          <a:graphicData uri="http://schemas.openxmlformats.org/drawingml/2006/table">
            <a:tbl>
              <a:tblPr firstRow="1" firstCol="1" bandRow="1"/>
              <a:tblGrid>
                <a:gridCol w="1086361"/>
                <a:gridCol w="1087054"/>
                <a:gridCol w="1087054"/>
                <a:gridCol w="1087054"/>
                <a:gridCol w="1087054"/>
                <a:gridCol w="1087054"/>
              </a:tblGrid>
              <a:tr h="419100">
                <a:tc>
                  <a:txBody>
                    <a:bodyPr/>
                    <a:lstStyle/>
                    <a:p>
                      <a:endParaRPr lang="zh-CN" sz="1500" dirty="0">
                        <a:effectLst/>
                        <a:latin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sample A</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sample B</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sample C</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sample D</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sample E</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Xm</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947.9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947.5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0.044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0.097</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L</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Sr</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11.516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15.909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0.00069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0.00592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0.00267</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dirty="0" smtClean="0">
                          <a:effectLst/>
                          <a:latin typeface="Arial" panose="020B0604020202020204" pitchFamily="34" charset="0"/>
                          <a:ea typeface="宋体" panose="02010600030101010101" pitchFamily="2" charset="-122"/>
                          <a:cs typeface="Times New Roman" panose="02020603050405020304" pitchFamily="18" charset="0"/>
                        </a:rPr>
                        <a:t>S</a:t>
                      </a:r>
                      <a:r>
                        <a:rPr lang="en-US" sz="1500" baseline="-25000" dirty="0" smtClean="0">
                          <a:effectLst/>
                          <a:latin typeface="Arial" panose="020B0604020202020204" pitchFamily="34" charset="0"/>
                          <a:ea typeface="宋体" panose="02010600030101010101" pitchFamily="2" charset="-122"/>
                          <a:cs typeface="Times New Roman" panose="02020603050405020304" pitchFamily="18" charset="0"/>
                        </a:rPr>
                        <a:t>R</a:t>
                      </a:r>
                      <a:r>
                        <a:rPr lang="en-US" sz="1500" dirty="0" smtClean="0">
                          <a:effectLst/>
                          <a:latin typeface="Arial" panose="020B0604020202020204" pitchFamily="34" charset="0"/>
                          <a:ea typeface="宋体" panose="02010600030101010101" pitchFamily="2" charset="-122"/>
                          <a:cs typeface="Times New Roman" panose="02020603050405020304" pitchFamily="18" charset="0"/>
                        </a:rPr>
                        <a:t> </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16.849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16.024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0.00608</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0.00592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0.01360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r</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32.245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44.545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0.00193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0.01658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0.00748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R</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47.177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44.867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0.01702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0.01658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0.03808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a:solidFill>
                            <a:srgbClr val="0070C0"/>
                          </a:solidFill>
                          <a:effectLst/>
                          <a:latin typeface="Arial" panose="020B0604020202020204" pitchFamily="34" charset="0"/>
                          <a:ea typeface="宋体" panose="02010600030101010101" pitchFamily="2" charset="-122"/>
                          <a:cs typeface="Times New Roman" panose="02020603050405020304" pitchFamily="18" charset="0"/>
                        </a:rPr>
                        <a:t>RSDr</a:t>
                      </a:r>
                      <a:endParaRPr lang="zh-CN" sz="1500">
                        <a:solidFill>
                          <a:srgbClr val="0070C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1.215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1.679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1.724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4.754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solidFill>
                            <a:srgbClr val="000000"/>
                          </a:solidFill>
                          <a:effectLst/>
                          <a:latin typeface="Arial" panose="020B0604020202020204" pitchFamily="34" charset="0"/>
                          <a:ea typeface="宋体" panose="02010600030101010101" pitchFamily="2" charset="-122"/>
                          <a:cs typeface="Times New Roman" panose="02020603050405020304" pitchFamily="18" charset="0"/>
                        </a:rPr>
                        <a:t>2.739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altLang="zh-CN" sz="1600" dirty="0" smtClean="0">
                          <a:solidFill>
                            <a:srgbClr val="0070C0"/>
                          </a:solidFill>
                          <a:latin typeface="Arial" panose="020B0604020202020204" pitchFamily="34" charset="0"/>
                          <a:cs typeface="Times New Roman" panose="02020603050405020304" pitchFamily="18" charset="0"/>
                        </a:rPr>
                        <a:t>RSD</a:t>
                      </a:r>
                      <a:r>
                        <a:rPr lang="en-US" altLang="zh-CN" sz="1600" baseline="-25000" dirty="0" smtClean="0">
                          <a:solidFill>
                            <a:srgbClr val="0070C0"/>
                          </a:solidFill>
                          <a:latin typeface="Arial" panose="020B0604020202020204" pitchFamily="34" charset="0"/>
                          <a:cs typeface="Times New Roman" panose="02020603050405020304" pitchFamily="18" charset="0"/>
                        </a:rPr>
                        <a:t>R</a:t>
                      </a:r>
                      <a:endParaRPr lang="zh-CN" sz="1500" dirty="0">
                        <a:solidFill>
                          <a:srgbClr val="0070C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1.777</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1.691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15.300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13.410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13.958</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altLang="zh-CN" sz="1600" dirty="0" smtClean="0">
                          <a:solidFill>
                            <a:srgbClr val="000000"/>
                          </a:solidFill>
                          <a:latin typeface="Arial" panose="020B0604020202020204" pitchFamily="34" charset="0"/>
                          <a:cs typeface="Times New Roman" panose="02020603050405020304" pitchFamily="18" charset="0"/>
                        </a:rPr>
                        <a:t>RSD</a:t>
                      </a:r>
                      <a:r>
                        <a:rPr lang="en-US" altLang="zh-CN" sz="1600" baseline="-25000" dirty="0" smtClean="0">
                          <a:solidFill>
                            <a:srgbClr val="000000"/>
                          </a:solidFill>
                          <a:latin typeface="Arial" panose="020B0604020202020204" pitchFamily="34" charset="0"/>
                          <a:cs typeface="Times New Roman" panose="02020603050405020304" pitchFamily="18" charset="0"/>
                        </a:rPr>
                        <a:t>R</a:t>
                      </a:r>
                      <a:r>
                        <a:rPr lang="en-US" sz="1500" dirty="0" smtClean="0">
                          <a:effectLst/>
                          <a:latin typeface="Arial" panose="020B0604020202020204" pitchFamily="34" charset="0"/>
                          <a:ea typeface="宋体" panose="02010600030101010101" pitchFamily="2" charset="-122"/>
                          <a:cs typeface="Times New Roman" panose="02020603050405020304" pitchFamily="18" charset="0"/>
                        </a:rPr>
                        <a:t>(</a:t>
                      </a:r>
                      <a:r>
                        <a:rPr lang="en-US" sz="1500" dirty="0" err="1" smtClean="0">
                          <a:effectLst/>
                          <a:latin typeface="Arial" panose="020B0604020202020204" pitchFamily="34" charset="0"/>
                          <a:ea typeface="宋体" panose="02010600030101010101" pitchFamily="2" charset="-122"/>
                          <a:cs typeface="Times New Roman" panose="02020603050405020304" pitchFamily="18" charset="0"/>
                        </a:rPr>
                        <a:t>Hor</a:t>
                      </a:r>
                      <a:r>
                        <a:rPr lang="en-US" sz="1500" dirty="0">
                          <a:effectLst/>
                          <a:latin typeface="Arial" panose="020B0604020202020204" pitchFamily="34" charset="0"/>
                          <a:ea typeface="宋体" panose="02010600030101010101" pitchFamily="2" charset="-122"/>
                          <a:cs typeface="Times New Roman" panose="02020603050405020304" pitchFamily="18" charset="0"/>
                        </a:rPr>
                        <a:t>)</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2.016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2.016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9.193</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9.047</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8.031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dirty="0" err="1">
                          <a:effectLst/>
                          <a:latin typeface="Arial" panose="020B0604020202020204" pitchFamily="34" charset="0"/>
                          <a:ea typeface="宋体" panose="02010600030101010101" pitchFamily="2" charset="-122"/>
                          <a:cs typeface="Times New Roman" panose="02020603050405020304" pitchFamily="18" charset="0"/>
                        </a:rPr>
                        <a:t>HorRat</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0.882</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0.839</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1.664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1.482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1.738</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
        <p:nvSpPr>
          <p:cNvPr id="2" name="幻灯片编号占位符 1"/>
          <p:cNvSpPr>
            <a:spLocks noGrp="1"/>
          </p:cNvSpPr>
          <p:nvPr>
            <p:ph type="sldNum" sz="quarter" idx="12"/>
          </p:nvPr>
        </p:nvSpPr>
        <p:spPr/>
        <p:txBody>
          <a:bodyPr/>
          <a:lstStyle/>
          <a:p>
            <a:fld id="{04BAE5B3-BE46-4E18-80F1-3E1CF5BEC112}" type="slidenum">
              <a:rPr lang="zh-CN" altLang="en-US" smtClean="0"/>
              <a:t>23</a:t>
            </a:fld>
            <a:endParaRPr lang="zh-CN" altLang="en-US"/>
          </a:p>
        </p:txBody>
      </p:sp>
    </p:spTree>
    <p:extLst>
      <p:ext uri="{BB962C8B-B14F-4D97-AF65-F5344CB8AC3E}">
        <p14:creationId xmlns:p14="http://schemas.microsoft.com/office/powerpoint/2010/main" val="19840427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1224772268"/>
              </p:ext>
            </p:extLst>
          </p:nvPr>
        </p:nvGraphicFramePr>
        <p:xfrm>
          <a:off x="310456" y="1672953"/>
          <a:ext cx="6573190" cy="3581400"/>
        </p:xfrm>
        <a:graphic>
          <a:graphicData uri="http://schemas.openxmlformats.org/drawingml/2006/table">
            <a:tbl>
              <a:tblPr firstRow="1" firstCol="1" bandRow="1"/>
              <a:tblGrid>
                <a:gridCol w="1094950"/>
                <a:gridCol w="1095648"/>
                <a:gridCol w="1095648"/>
                <a:gridCol w="1095648"/>
                <a:gridCol w="1095648"/>
                <a:gridCol w="1095648"/>
              </a:tblGrid>
              <a:tr h="419100">
                <a:tc>
                  <a:txBody>
                    <a:bodyPr/>
                    <a:lstStyle/>
                    <a:p>
                      <a:endParaRPr lang="zh-CN" sz="1500" dirty="0">
                        <a:effectLst/>
                        <a:latin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sample A</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sample B</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sample C</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sample D</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sample E</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Xm</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947.7</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947.5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0.040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0.044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0.097</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L</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Sr</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11.893</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15.909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0.00069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0.00592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0.00267</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altLang="zh-CN" sz="1500" dirty="0" smtClean="0">
                          <a:effectLst/>
                          <a:latin typeface="Arial" panose="020B0604020202020204" pitchFamily="34" charset="0"/>
                          <a:ea typeface="宋体" panose="02010600030101010101" pitchFamily="2" charset="-122"/>
                          <a:cs typeface="Times New Roman" panose="02020603050405020304" pitchFamily="18" charset="0"/>
                        </a:rPr>
                        <a:t>S</a:t>
                      </a:r>
                      <a:r>
                        <a:rPr lang="en-US" altLang="zh-CN" sz="1500" baseline="-25000" dirty="0" smtClean="0">
                          <a:effectLst/>
                          <a:latin typeface="Arial" panose="020B0604020202020204" pitchFamily="34" charset="0"/>
                          <a:ea typeface="宋体" panose="02010600030101010101" pitchFamily="2" charset="-122"/>
                          <a:cs typeface="Times New Roman" panose="02020603050405020304" pitchFamily="18" charset="0"/>
                        </a:rPr>
                        <a:t>R</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17.404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16.024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0.00608</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0.00592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0.01360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r</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33.300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44.545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0.00193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0.01658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0.00748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R</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48.731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44.867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0.01702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0.01658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0.03808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dirty="0" err="1">
                          <a:solidFill>
                            <a:srgbClr val="0070C0"/>
                          </a:solidFill>
                          <a:effectLst/>
                          <a:latin typeface="Arial" panose="020B0604020202020204" pitchFamily="34" charset="0"/>
                          <a:ea typeface="宋体" panose="02010600030101010101" pitchFamily="2" charset="-122"/>
                          <a:cs typeface="Times New Roman" panose="02020603050405020304" pitchFamily="18" charset="0"/>
                        </a:rPr>
                        <a:t>RSDr</a:t>
                      </a:r>
                      <a:endParaRPr lang="zh-CN" sz="1500" dirty="0">
                        <a:solidFill>
                          <a:srgbClr val="0070C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1.255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1.679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1.724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4.754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2.739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altLang="zh-CN" sz="1600" dirty="0" smtClean="0">
                          <a:solidFill>
                            <a:srgbClr val="0070C0"/>
                          </a:solidFill>
                          <a:latin typeface="Arial" panose="020B0604020202020204" pitchFamily="34" charset="0"/>
                          <a:cs typeface="Times New Roman" panose="02020603050405020304" pitchFamily="18" charset="0"/>
                        </a:rPr>
                        <a:t>RSD</a:t>
                      </a:r>
                      <a:r>
                        <a:rPr lang="en-US" altLang="zh-CN" sz="1600" baseline="-25000" dirty="0" smtClean="0">
                          <a:solidFill>
                            <a:srgbClr val="0070C0"/>
                          </a:solidFill>
                          <a:latin typeface="Arial" panose="020B0604020202020204" pitchFamily="34" charset="0"/>
                          <a:cs typeface="Times New Roman" panose="02020603050405020304" pitchFamily="18" charset="0"/>
                        </a:rPr>
                        <a:t>R</a:t>
                      </a:r>
                      <a:endParaRPr lang="zh-CN" sz="1500" dirty="0">
                        <a:solidFill>
                          <a:srgbClr val="0070C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1.836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1.691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15.300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13.410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13.958</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altLang="zh-CN" sz="1600" dirty="0" smtClean="0">
                          <a:solidFill>
                            <a:srgbClr val="000000"/>
                          </a:solidFill>
                          <a:latin typeface="Arial" panose="020B0604020202020204" pitchFamily="34" charset="0"/>
                          <a:cs typeface="Times New Roman" panose="02020603050405020304" pitchFamily="18" charset="0"/>
                        </a:rPr>
                        <a:t>RSD</a:t>
                      </a:r>
                      <a:r>
                        <a:rPr lang="en-US" altLang="zh-CN" sz="1600" baseline="-25000" dirty="0" smtClean="0">
                          <a:solidFill>
                            <a:srgbClr val="000000"/>
                          </a:solidFill>
                          <a:latin typeface="Arial" panose="020B0604020202020204" pitchFamily="34" charset="0"/>
                          <a:cs typeface="Times New Roman" panose="02020603050405020304" pitchFamily="18" charset="0"/>
                        </a:rPr>
                        <a:t>R</a:t>
                      </a:r>
                      <a:r>
                        <a:rPr lang="en-US" sz="1500" dirty="0" smtClean="0">
                          <a:effectLst/>
                          <a:latin typeface="Arial" panose="020B0604020202020204" pitchFamily="34" charset="0"/>
                          <a:ea typeface="宋体" panose="02010600030101010101" pitchFamily="2" charset="-122"/>
                          <a:cs typeface="Times New Roman" panose="02020603050405020304" pitchFamily="18" charset="0"/>
                        </a:rPr>
                        <a:t>(</a:t>
                      </a:r>
                      <a:r>
                        <a:rPr lang="en-US" sz="1500" dirty="0" err="1" smtClean="0">
                          <a:effectLst/>
                          <a:latin typeface="Arial" panose="020B0604020202020204" pitchFamily="34" charset="0"/>
                          <a:ea typeface="宋体" panose="02010600030101010101" pitchFamily="2" charset="-122"/>
                          <a:cs typeface="Times New Roman" panose="02020603050405020304" pitchFamily="18" charset="0"/>
                        </a:rPr>
                        <a:t>Hor</a:t>
                      </a:r>
                      <a:r>
                        <a:rPr lang="en-US" sz="1500" dirty="0">
                          <a:effectLst/>
                          <a:latin typeface="Arial" panose="020B0604020202020204" pitchFamily="34" charset="0"/>
                          <a:ea typeface="宋体" panose="02010600030101010101" pitchFamily="2" charset="-122"/>
                          <a:cs typeface="Times New Roman" panose="02020603050405020304" pitchFamily="18" charset="0"/>
                        </a:rPr>
                        <a:t>)</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2.016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2.016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9.193</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9.047</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8.031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dirty="0" err="1">
                          <a:effectLst/>
                          <a:latin typeface="Arial" panose="020B0604020202020204" pitchFamily="34" charset="0"/>
                          <a:ea typeface="宋体" panose="02010600030101010101" pitchFamily="2" charset="-122"/>
                          <a:cs typeface="Times New Roman" panose="02020603050405020304" pitchFamily="18" charset="0"/>
                        </a:rPr>
                        <a:t>HorRat</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0.911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0.839</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1.664</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1.482</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1.738</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
        <p:nvSpPr>
          <p:cNvPr id="5" name="矩形 4"/>
          <p:cNvSpPr/>
          <p:nvPr/>
        </p:nvSpPr>
        <p:spPr>
          <a:xfrm>
            <a:off x="310456" y="5419574"/>
            <a:ext cx="6096000" cy="307777"/>
          </a:xfrm>
          <a:prstGeom prst="rect">
            <a:avLst/>
          </a:prstGeom>
        </p:spPr>
        <p:txBody>
          <a:bodyPr>
            <a:spAutoFit/>
          </a:bodyPr>
          <a:lstStyle/>
          <a:p>
            <a:pPr>
              <a:spcAft>
                <a:spcPts val="0"/>
              </a:spcAft>
            </a:pPr>
            <a:r>
              <a:rPr lang="en-US" altLang="zh-CN" sz="1400" dirty="0"/>
              <a:t>Sample A Results of Lab 5 eliminated.</a:t>
            </a:r>
            <a:endParaRPr lang="zh-CN" altLang="zh-CN" sz="1400" dirty="0">
              <a:latin typeface="Arial" panose="020B0604020202020204" pitchFamily="34" charset="0"/>
              <a:cs typeface="Times New Roman" panose="02020603050405020304" pitchFamily="18" charset="0"/>
            </a:endParaRPr>
          </a:p>
        </p:txBody>
      </p:sp>
      <p:sp>
        <p:nvSpPr>
          <p:cNvPr id="6" name="矩形 5"/>
          <p:cNvSpPr/>
          <p:nvPr/>
        </p:nvSpPr>
        <p:spPr>
          <a:xfrm>
            <a:off x="5905500" y="1577552"/>
            <a:ext cx="6286500" cy="3749744"/>
          </a:xfrm>
          <a:prstGeom prst="rect">
            <a:avLst/>
          </a:prstGeom>
        </p:spPr>
        <p:txBody>
          <a:bodyPr wrap="square">
            <a:spAutoFit/>
          </a:bodyPr>
          <a:lstStyle/>
          <a:p>
            <a:pPr marL="1258570">
              <a:lnSpc>
                <a:spcPct val="150000"/>
              </a:lnSpc>
              <a:spcBef>
                <a:spcPts val="100"/>
              </a:spcBef>
            </a:pPr>
            <a:r>
              <a:rPr lang="en-US" altLang="zh-CN" sz="1400" dirty="0" err="1">
                <a:solidFill>
                  <a:prstClr val="black"/>
                </a:solidFill>
                <a:latin typeface="Arial" panose="020B0604020202020204" pitchFamily="34" charset="0"/>
                <a:cs typeface="Times New Roman" panose="02020603050405020304" pitchFamily="18" charset="0"/>
              </a:rPr>
              <a:t>Xm</a:t>
            </a:r>
            <a:r>
              <a:rPr lang="en-US" altLang="zh-CN" sz="1400" dirty="0">
                <a:solidFill>
                  <a:prstClr val="black"/>
                </a:solidFill>
                <a:latin typeface="Arial" panose="020B0604020202020204" pitchFamily="34" charset="0"/>
                <a:cs typeface="Times New Roman" panose="02020603050405020304" pitchFamily="18" charset="0"/>
              </a:rPr>
              <a:t>    </a:t>
            </a:r>
            <a:r>
              <a:rPr lang="en-US" altLang="zh-CN" sz="1400" dirty="0" smtClean="0">
                <a:solidFill>
                  <a:prstClr val="black"/>
                </a:solidFill>
                <a:latin typeface="Arial" panose="020B0604020202020204" pitchFamily="34" charset="0"/>
                <a:cs typeface="Times New Roman" panose="02020603050405020304" pitchFamily="18" charset="0"/>
              </a:rPr>
              <a:t>             = </a:t>
            </a:r>
            <a:r>
              <a:rPr lang="en-US" altLang="zh-CN" sz="1400" dirty="0">
                <a:solidFill>
                  <a:prstClr val="black"/>
                </a:solidFill>
                <a:latin typeface="Arial" panose="020B0604020202020204" pitchFamily="34" charset="0"/>
                <a:cs typeface="Times New Roman" panose="02020603050405020304" pitchFamily="18" charset="0"/>
              </a:rPr>
              <a:t>average</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a:solidFill>
                  <a:prstClr val="black"/>
                </a:solidFill>
                <a:latin typeface="Arial" panose="020B0604020202020204" pitchFamily="34" charset="0"/>
                <a:cs typeface="Times New Roman" panose="02020603050405020304" pitchFamily="18" charset="0"/>
              </a:rPr>
              <a:t>L </a:t>
            </a:r>
            <a:r>
              <a:rPr lang="en-US" altLang="zh-CN" sz="1400" dirty="0" smtClean="0">
                <a:solidFill>
                  <a:prstClr val="black"/>
                </a:solidFill>
                <a:latin typeface="Arial" panose="020B0604020202020204" pitchFamily="34" charset="0"/>
                <a:cs typeface="Times New Roman" panose="02020603050405020304" pitchFamily="18" charset="0"/>
              </a:rPr>
              <a:t>                   = </a:t>
            </a:r>
            <a:r>
              <a:rPr lang="en-US" altLang="zh-CN" sz="1400" dirty="0">
                <a:solidFill>
                  <a:prstClr val="black"/>
                </a:solidFill>
                <a:latin typeface="Arial" panose="020B0604020202020204" pitchFamily="34" charset="0"/>
                <a:cs typeface="Times New Roman" panose="02020603050405020304" pitchFamily="18" charset="0"/>
              </a:rPr>
              <a:t>number of laboratories </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err="1">
                <a:solidFill>
                  <a:srgbClr val="000000"/>
                </a:solidFill>
                <a:latin typeface="Arial" panose="020B0604020202020204" pitchFamily="34" charset="0"/>
                <a:cs typeface="Times New Roman" panose="02020603050405020304" pitchFamily="18" charset="0"/>
              </a:rPr>
              <a:t>S</a:t>
            </a:r>
            <a:r>
              <a:rPr lang="en-US" altLang="zh-CN" sz="1400" baseline="-25000" dirty="0" err="1">
                <a:solidFill>
                  <a:srgbClr val="000000"/>
                </a:solidFill>
                <a:latin typeface="Arial" panose="020B0604020202020204" pitchFamily="34" charset="0"/>
                <a:cs typeface="Times New Roman" panose="02020603050405020304" pitchFamily="18" charset="0"/>
              </a:rPr>
              <a:t>r</a:t>
            </a:r>
            <a:r>
              <a:rPr lang="en-US" altLang="zh-CN" sz="1400" baseline="-25000" dirty="0">
                <a:solidFill>
                  <a:srgbClr val="000000"/>
                </a:solidFill>
                <a:latin typeface="Arial" panose="020B0604020202020204" pitchFamily="34" charset="0"/>
                <a:cs typeface="Times New Roman" panose="02020603050405020304" pitchFamily="18" charset="0"/>
              </a:rPr>
              <a:t> </a:t>
            </a:r>
            <a:r>
              <a:rPr lang="en-US" altLang="zh-CN" sz="1400" baseline="-25000" dirty="0" smtClean="0">
                <a:solidFill>
                  <a:srgbClr val="000000"/>
                </a:solidFill>
                <a:latin typeface="Arial" panose="020B0604020202020204" pitchFamily="34" charset="0"/>
                <a:cs typeface="Times New Roman" panose="02020603050405020304" pitchFamily="18" charset="0"/>
              </a:rPr>
              <a:t>             </a:t>
            </a:r>
            <a:r>
              <a:rPr lang="en-US" altLang="zh-CN" sz="1400" dirty="0" smtClean="0">
                <a:solidFill>
                  <a:prstClr val="black"/>
                </a:solidFill>
                <a:latin typeface="Arial" panose="020B0604020202020204" pitchFamily="34" charset="0"/>
                <a:cs typeface="Times New Roman" panose="02020603050405020304" pitchFamily="18" charset="0"/>
              </a:rPr>
              <a:t>         = </a:t>
            </a:r>
            <a:r>
              <a:rPr lang="en-US" altLang="zh-CN" sz="1400" dirty="0">
                <a:solidFill>
                  <a:prstClr val="black"/>
                </a:solidFill>
                <a:latin typeface="Arial" panose="020B0604020202020204" pitchFamily="34" charset="0"/>
                <a:cs typeface="Times New Roman" panose="02020603050405020304" pitchFamily="18" charset="0"/>
              </a:rPr>
              <a:t>repeatability standard deviation</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smtClean="0">
                <a:solidFill>
                  <a:srgbClr val="000000"/>
                </a:solidFill>
                <a:latin typeface="Arial" panose="020B0604020202020204" pitchFamily="34" charset="0"/>
                <a:cs typeface="Times New Roman" panose="02020603050405020304" pitchFamily="18" charset="0"/>
              </a:rPr>
              <a:t>S</a:t>
            </a:r>
            <a:r>
              <a:rPr lang="en-US" altLang="zh-CN" sz="1400" baseline="-25000" dirty="0" smtClean="0">
                <a:solidFill>
                  <a:srgbClr val="000000"/>
                </a:solidFill>
                <a:latin typeface="Arial" panose="020B0604020202020204" pitchFamily="34" charset="0"/>
                <a:cs typeface="Times New Roman" panose="02020603050405020304" pitchFamily="18" charset="0"/>
              </a:rPr>
              <a:t>R       </a:t>
            </a:r>
            <a:r>
              <a:rPr lang="en-US" altLang="zh-CN" sz="1400" dirty="0" smtClean="0">
                <a:solidFill>
                  <a:prstClr val="black"/>
                </a:solidFill>
                <a:latin typeface="Arial" panose="020B0604020202020204" pitchFamily="34" charset="0"/>
                <a:cs typeface="Times New Roman" panose="02020603050405020304" pitchFamily="18" charset="0"/>
              </a:rPr>
              <a:t>             = </a:t>
            </a:r>
            <a:r>
              <a:rPr lang="en-US" altLang="zh-CN" sz="1400" dirty="0">
                <a:solidFill>
                  <a:prstClr val="black"/>
                </a:solidFill>
                <a:latin typeface="Arial" panose="020B0604020202020204" pitchFamily="34" charset="0"/>
                <a:cs typeface="Times New Roman" panose="02020603050405020304" pitchFamily="18" charset="0"/>
              </a:rPr>
              <a:t>reproducibility standard deviation </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err="1">
                <a:solidFill>
                  <a:srgbClr val="000000"/>
                </a:solidFill>
                <a:latin typeface="Arial" panose="020B0604020202020204" pitchFamily="34" charset="0"/>
                <a:cs typeface="Times New Roman" panose="02020603050405020304" pitchFamily="18" charset="0"/>
              </a:rPr>
              <a:t>RSD</a:t>
            </a:r>
            <a:r>
              <a:rPr lang="en-US" altLang="zh-CN" sz="1400" baseline="-25000" dirty="0" err="1">
                <a:solidFill>
                  <a:srgbClr val="000000"/>
                </a:solidFill>
                <a:latin typeface="Arial" panose="020B0604020202020204" pitchFamily="34" charset="0"/>
                <a:cs typeface="Times New Roman" panose="02020603050405020304" pitchFamily="18" charset="0"/>
              </a:rPr>
              <a:t>r</a:t>
            </a:r>
            <a:r>
              <a:rPr lang="en-US" altLang="zh-CN" sz="1400" baseline="-25000" dirty="0">
                <a:solidFill>
                  <a:srgbClr val="000000"/>
                </a:solidFill>
                <a:latin typeface="Arial" panose="020B0604020202020204" pitchFamily="34" charset="0"/>
                <a:cs typeface="Times New Roman" panose="02020603050405020304" pitchFamily="18" charset="0"/>
              </a:rPr>
              <a:t>   </a:t>
            </a:r>
            <a:r>
              <a:rPr lang="en-US" altLang="zh-CN" sz="1400" baseline="-25000" dirty="0" smtClean="0">
                <a:solidFill>
                  <a:srgbClr val="000000"/>
                </a:solidFill>
                <a:latin typeface="Arial" panose="020B0604020202020204" pitchFamily="34" charset="0"/>
                <a:cs typeface="Times New Roman" panose="02020603050405020304" pitchFamily="18" charset="0"/>
              </a:rPr>
              <a:t>                 </a:t>
            </a:r>
            <a:r>
              <a:rPr lang="en-US" altLang="zh-CN" sz="1400" dirty="0" smtClean="0">
                <a:solidFill>
                  <a:prstClr val="black"/>
                </a:solidFill>
                <a:latin typeface="Arial" panose="020B0604020202020204" pitchFamily="34" charset="0"/>
                <a:cs typeface="Times New Roman" panose="02020603050405020304" pitchFamily="18" charset="0"/>
              </a:rPr>
              <a:t>= </a:t>
            </a:r>
            <a:r>
              <a:rPr lang="en-US" altLang="zh-CN" sz="1400" dirty="0">
                <a:solidFill>
                  <a:prstClr val="black"/>
                </a:solidFill>
                <a:latin typeface="Arial" panose="020B0604020202020204" pitchFamily="34" charset="0"/>
                <a:cs typeface="Times New Roman" panose="02020603050405020304" pitchFamily="18" charset="0"/>
              </a:rPr>
              <a:t>repeatability relative standard deviation </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a:solidFill>
                  <a:srgbClr val="000000"/>
                </a:solidFill>
                <a:latin typeface="Arial" panose="020B0604020202020204" pitchFamily="34" charset="0"/>
                <a:cs typeface="Times New Roman" panose="02020603050405020304" pitchFamily="18" charset="0"/>
              </a:rPr>
              <a:t>RSD</a:t>
            </a:r>
            <a:r>
              <a:rPr lang="en-US" altLang="zh-CN" sz="1400" baseline="-25000" dirty="0">
                <a:solidFill>
                  <a:srgbClr val="000000"/>
                </a:solidFill>
                <a:latin typeface="Arial" panose="020B0604020202020204" pitchFamily="34" charset="0"/>
                <a:cs typeface="Times New Roman" panose="02020603050405020304" pitchFamily="18" charset="0"/>
              </a:rPr>
              <a:t>R  </a:t>
            </a:r>
            <a:r>
              <a:rPr lang="en-US" altLang="zh-CN" sz="1400" dirty="0">
                <a:solidFill>
                  <a:prstClr val="black"/>
                </a:solidFill>
                <a:latin typeface="Arial" panose="020B0604020202020204" pitchFamily="34" charset="0"/>
                <a:cs typeface="Times New Roman" panose="02020603050405020304" pitchFamily="18" charset="0"/>
              </a:rPr>
              <a:t>     </a:t>
            </a:r>
            <a:r>
              <a:rPr lang="en-US" altLang="zh-CN" sz="1400" dirty="0" smtClean="0">
                <a:solidFill>
                  <a:prstClr val="black"/>
                </a:solidFill>
                <a:latin typeface="Arial" panose="020B0604020202020204" pitchFamily="34" charset="0"/>
                <a:cs typeface="Times New Roman" panose="02020603050405020304" pitchFamily="18" charset="0"/>
              </a:rPr>
              <a:t>      </a:t>
            </a:r>
            <a:r>
              <a:rPr lang="en-US" altLang="zh-CN" sz="1400" dirty="0">
                <a:solidFill>
                  <a:prstClr val="black"/>
                </a:solidFill>
                <a:latin typeface="Arial" panose="020B0604020202020204" pitchFamily="34" charset="0"/>
                <a:cs typeface="Times New Roman" panose="02020603050405020304" pitchFamily="18" charset="0"/>
              </a:rPr>
              <a:t>= reproducibility relative standard deviation </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a:solidFill>
                  <a:prstClr val="black"/>
                </a:solidFill>
                <a:latin typeface="Arial" panose="020B0604020202020204" pitchFamily="34" charset="0"/>
                <a:cs typeface="Times New Roman" panose="02020603050405020304" pitchFamily="18" charset="0"/>
              </a:rPr>
              <a:t>r            </a:t>
            </a:r>
            <a:r>
              <a:rPr lang="en-US" altLang="zh-CN" sz="1400" dirty="0" smtClean="0">
                <a:solidFill>
                  <a:prstClr val="black"/>
                </a:solidFill>
                <a:latin typeface="Arial" panose="020B0604020202020204" pitchFamily="34" charset="0"/>
                <a:cs typeface="Times New Roman" panose="02020603050405020304" pitchFamily="18" charset="0"/>
              </a:rPr>
              <a:t>         </a:t>
            </a:r>
            <a:r>
              <a:rPr lang="en-US" altLang="zh-CN" sz="1400" dirty="0">
                <a:solidFill>
                  <a:prstClr val="black"/>
                </a:solidFill>
                <a:latin typeface="Arial" panose="020B0604020202020204" pitchFamily="34" charset="0"/>
                <a:cs typeface="Times New Roman" panose="02020603050405020304" pitchFamily="18" charset="0"/>
              </a:rPr>
              <a:t>= repeatability </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a:solidFill>
                  <a:prstClr val="black"/>
                </a:solidFill>
                <a:latin typeface="Arial" panose="020B0604020202020204" pitchFamily="34" charset="0"/>
                <a:cs typeface="Times New Roman" panose="02020603050405020304" pitchFamily="18" charset="0"/>
              </a:rPr>
              <a:t>R           </a:t>
            </a:r>
            <a:r>
              <a:rPr lang="en-US" altLang="zh-CN" sz="1400" dirty="0" smtClean="0">
                <a:solidFill>
                  <a:prstClr val="black"/>
                </a:solidFill>
                <a:latin typeface="Arial" panose="020B0604020202020204" pitchFamily="34" charset="0"/>
                <a:cs typeface="Times New Roman" panose="02020603050405020304" pitchFamily="18" charset="0"/>
              </a:rPr>
              <a:t>        </a:t>
            </a:r>
            <a:r>
              <a:rPr lang="en-US" altLang="zh-CN" sz="1400" dirty="0">
                <a:solidFill>
                  <a:prstClr val="black"/>
                </a:solidFill>
                <a:latin typeface="Arial" panose="020B0604020202020204" pitchFamily="34" charset="0"/>
                <a:cs typeface="Times New Roman" panose="02020603050405020304" pitchFamily="18" charset="0"/>
              </a:rPr>
              <a:t>= reproducibility </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a:solidFill>
                  <a:srgbClr val="000000"/>
                </a:solidFill>
                <a:latin typeface="Arial" panose="020B0604020202020204" pitchFamily="34" charset="0"/>
                <a:cs typeface="Times New Roman" panose="02020603050405020304" pitchFamily="18" charset="0"/>
              </a:rPr>
              <a:t>RSD</a:t>
            </a:r>
            <a:r>
              <a:rPr lang="en-US" altLang="zh-CN" sz="1400" baseline="-25000" dirty="0">
                <a:solidFill>
                  <a:srgbClr val="000000"/>
                </a:solidFill>
                <a:latin typeface="Arial" panose="020B0604020202020204" pitchFamily="34" charset="0"/>
                <a:cs typeface="Times New Roman" panose="02020603050405020304" pitchFamily="18" charset="0"/>
              </a:rPr>
              <a:t>R</a:t>
            </a:r>
            <a:r>
              <a:rPr lang="en-US" altLang="zh-CN" sz="1400" dirty="0">
                <a:solidFill>
                  <a:prstClr val="black"/>
                </a:solidFill>
                <a:latin typeface="Arial" panose="020B0604020202020204" pitchFamily="34" charset="0"/>
                <a:cs typeface="Times New Roman" panose="02020603050405020304" pitchFamily="18" charset="0"/>
              </a:rPr>
              <a:t> (</a:t>
            </a:r>
            <a:r>
              <a:rPr lang="en-US" altLang="zh-CN" sz="1400" dirty="0" err="1">
                <a:solidFill>
                  <a:prstClr val="black"/>
                </a:solidFill>
                <a:latin typeface="Arial" panose="020B0604020202020204" pitchFamily="34" charset="0"/>
                <a:cs typeface="Times New Roman" panose="02020603050405020304" pitchFamily="18" charset="0"/>
              </a:rPr>
              <a:t>Hor</a:t>
            </a:r>
            <a:r>
              <a:rPr lang="en-US" altLang="zh-CN" sz="1400" dirty="0">
                <a:solidFill>
                  <a:prstClr val="black"/>
                </a:solidFill>
                <a:latin typeface="Arial" panose="020B0604020202020204" pitchFamily="34" charset="0"/>
                <a:cs typeface="Times New Roman" panose="02020603050405020304" pitchFamily="18" charset="0"/>
              </a:rPr>
              <a:t>)   = Horwitz value calculated from: 2^(1 - 0.5log c) where c = the concentration of the </a:t>
            </a:r>
            <a:r>
              <a:rPr lang="en-US" altLang="zh-CN" sz="1400" dirty="0" err="1">
                <a:solidFill>
                  <a:prstClr val="black"/>
                </a:solidFill>
                <a:latin typeface="Arial" panose="020B0604020202020204" pitchFamily="34" charset="0"/>
                <a:cs typeface="Times New Roman" panose="02020603050405020304" pitchFamily="18" charset="0"/>
              </a:rPr>
              <a:t>analyte</a:t>
            </a:r>
            <a:r>
              <a:rPr lang="en-US" altLang="zh-CN" sz="1400" dirty="0">
                <a:solidFill>
                  <a:prstClr val="black"/>
                </a:solidFill>
                <a:latin typeface="Arial" panose="020B0604020202020204" pitchFamily="34" charset="0"/>
                <a:cs typeface="Times New Roman" panose="02020603050405020304" pitchFamily="18" charset="0"/>
              </a:rPr>
              <a:t> as a decimal fraction</a:t>
            </a:r>
            <a:endParaRPr lang="zh-CN" altLang="zh-CN" sz="1400" dirty="0">
              <a:solidFill>
                <a:prstClr val="black"/>
              </a:solidFill>
              <a:cs typeface="Times New Roman" panose="02020603050405020304" pitchFamily="18" charset="0"/>
            </a:endParaRPr>
          </a:p>
        </p:txBody>
      </p:sp>
      <p:sp>
        <p:nvSpPr>
          <p:cNvPr id="7" name="矩形 6"/>
          <p:cNvSpPr/>
          <p:nvPr/>
        </p:nvSpPr>
        <p:spPr>
          <a:xfrm>
            <a:off x="931217" y="959041"/>
            <a:ext cx="7669858" cy="369332"/>
          </a:xfrm>
          <a:prstGeom prst="rect">
            <a:avLst/>
          </a:prstGeom>
        </p:spPr>
        <p:txBody>
          <a:bodyPr wrap="square">
            <a:spAutoFit/>
          </a:bodyPr>
          <a:lstStyle/>
          <a:p>
            <a:r>
              <a:rPr lang="en-US" altLang="zh-CN" b="1" kern="0" dirty="0" smtClean="0">
                <a:solidFill>
                  <a:prstClr val="black"/>
                </a:solidFill>
                <a:latin typeface="Arial" panose="020B0604020202020204" pitchFamily="34" charset="0"/>
                <a:cs typeface="Arial" panose="020B0604020202020204" pitchFamily="34" charset="0"/>
              </a:rPr>
              <a:t>Summary</a:t>
            </a:r>
            <a:r>
              <a:rPr lang="en-US" altLang="zh-CN" b="1" kern="0" spc="-30" dirty="0" smtClean="0">
                <a:solidFill>
                  <a:prstClr val="black"/>
                </a:solidFill>
                <a:latin typeface="Arial" panose="020B0604020202020204" pitchFamily="34" charset="0"/>
                <a:cs typeface="Arial" panose="020B0604020202020204" pitchFamily="34" charset="0"/>
              </a:rPr>
              <a:t> </a:t>
            </a:r>
            <a:r>
              <a:rPr lang="en-US" altLang="zh-CN" b="1" kern="0" dirty="0" smtClean="0">
                <a:solidFill>
                  <a:prstClr val="black"/>
                </a:solidFill>
                <a:latin typeface="Arial" panose="020B0604020202020204" pitchFamily="34" charset="0"/>
                <a:cs typeface="Arial" panose="020B0604020202020204" pitchFamily="34" charset="0"/>
              </a:rPr>
              <a:t>of</a:t>
            </a:r>
            <a:r>
              <a:rPr lang="en-US" altLang="zh-CN" b="1" kern="0" spc="5" dirty="0" smtClean="0">
                <a:solidFill>
                  <a:prstClr val="black"/>
                </a:solidFill>
                <a:latin typeface="Arial" panose="020B0604020202020204" pitchFamily="34" charset="0"/>
                <a:cs typeface="Arial" panose="020B0604020202020204" pitchFamily="34" charset="0"/>
              </a:rPr>
              <a:t> </a:t>
            </a:r>
            <a:r>
              <a:rPr lang="en-US" altLang="zh-CN" b="1" kern="0" dirty="0" smtClean="0">
                <a:solidFill>
                  <a:prstClr val="black"/>
                </a:solidFill>
                <a:latin typeface="Arial" panose="020B0604020202020204" pitchFamily="34" charset="0"/>
                <a:cs typeface="Arial" panose="020B0604020202020204" pitchFamily="34" charset="0"/>
              </a:rPr>
              <a:t>the statisti</a:t>
            </a:r>
            <a:r>
              <a:rPr lang="en-US" altLang="zh-CN" b="1" kern="0" spc="-10" dirty="0" smtClean="0">
                <a:solidFill>
                  <a:prstClr val="black"/>
                </a:solidFill>
                <a:latin typeface="Arial" panose="020B0604020202020204" pitchFamily="34" charset="0"/>
                <a:cs typeface="Arial" panose="020B0604020202020204" pitchFamily="34" charset="0"/>
              </a:rPr>
              <a:t>c</a:t>
            </a:r>
            <a:r>
              <a:rPr lang="en-US" altLang="zh-CN" b="1" kern="0" dirty="0" smtClean="0">
                <a:solidFill>
                  <a:prstClr val="black"/>
                </a:solidFill>
                <a:latin typeface="Arial" panose="020B0604020202020204" pitchFamily="34" charset="0"/>
                <a:cs typeface="Arial" panose="020B0604020202020204" pitchFamily="34" charset="0"/>
              </a:rPr>
              <a:t>al</a:t>
            </a:r>
            <a:r>
              <a:rPr lang="en-US" altLang="zh-CN" b="1" kern="0" spc="-10" dirty="0" smtClean="0">
                <a:solidFill>
                  <a:prstClr val="black"/>
                </a:solidFill>
                <a:latin typeface="Arial" panose="020B0604020202020204" pitchFamily="34" charset="0"/>
                <a:cs typeface="Arial" panose="020B0604020202020204" pitchFamily="34" charset="0"/>
              </a:rPr>
              <a:t> </a:t>
            </a:r>
            <a:r>
              <a:rPr lang="en-US" altLang="zh-CN" b="1" kern="0" dirty="0" smtClean="0">
                <a:solidFill>
                  <a:prstClr val="black"/>
                </a:solidFill>
                <a:latin typeface="Arial" panose="020B0604020202020204" pitchFamily="34" charset="0"/>
                <a:cs typeface="Arial" panose="020B0604020202020204" pitchFamily="34" charset="0"/>
              </a:rPr>
              <a:t>e</a:t>
            </a:r>
            <a:r>
              <a:rPr lang="en-US" altLang="zh-CN" b="1" kern="0" spc="-20" dirty="0" smtClean="0">
                <a:solidFill>
                  <a:prstClr val="black"/>
                </a:solidFill>
                <a:latin typeface="Arial" panose="020B0604020202020204" pitchFamily="34" charset="0"/>
                <a:cs typeface="Arial" panose="020B0604020202020204" pitchFamily="34" charset="0"/>
              </a:rPr>
              <a:t>v</a:t>
            </a:r>
            <a:r>
              <a:rPr lang="en-US" altLang="zh-CN" b="1" kern="0" dirty="0">
                <a:solidFill>
                  <a:prstClr val="black"/>
                </a:solidFill>
                <a:latin typeface="Arial" panose="020B0604020202020204" pitchFamily="34" charset="0"/>
                <a:cs typeface="Arial" panose="020B0604020202020204" pitchFamily="34" charset="0"/>
              </a:rPr>
              <a:t>aluation </a:t>
            </a:r>
            <a:r>
              <a:rPr lang="en-US" altLang="zh-CN" b="1" kern="0" dirty="0" smtClean="0">
                <a:solidFill>
                  <a:prstClr val="black"/>
                </a:solidFill>
                <a:latin typeface="Arial" panose="020B0604020202020204" pitchFamily="34" charset="0"/>
                <a:cs typeface="Arial" panose="020B0604020202020204" pitchFamily="34" charset="0"/>
              </a:rPr>
              <a:t>without </a:t>
            </a:r>
            <a:r>
              <a:rPr lang="en-US" altLang="zh-CN" b="1" kern="0" dirty="0">
                <a:solidFill>
                  <a:prstClr val="black"/>
                </a:solidFill>
                <a:latin typeface="Arial" panose="020B0604020202020204" pitchFamily="34" charset="0"/>
                <a:cs typeface="Arial" panose="020B0604020202020204" pitchFamily="34" charset="0"/>
              </a:rPr>
              <a:t>stragglers</a:t>
            </a: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24</a:t>
            </a:fld>
            <a:endParaRPr lang="zh-CN" altLang="en-US"/>
          </a:p>
        </p:txBody>
      </p:sp>
    </p:spTree>
    <p:extLst>
      <p:ext uri="{BB962C8B-B14F-4D97-AF65-F5344CB8AC3E}">
        <p14:creationId xmlns:p14="http://schemas.microsoft.com/office/powerpoint/2010/main" val="5130762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258905632"/>
              </p:ext>
            </p:extLst>
          </p:nvPr>
        </p:nvGraphicFramePr>
        <p:xfrm>
          <a:off x="310456" y="1672953"/>
          <a:ext cx="6573190" cy="3581400"/>
        </p:xfrm>
        <a:graphic>
          <a:graphicData uri="http://schemas.openxmlformats.org/drawingml/2006/table">
            <a:tbl>
              <a:tblPr firstRow="1" firstCol="1" bandRow="1"/>
              <a:tblGrid>
                <a:gridCol w="1094950"/>
                <a:gridCol w="1095648"/>
                <a:gridCol w="1095648"/>
                <a:gridCol w="1095648"/>
                <a:gridCol w="1095648"/>
                <a:gridCol w="1095648"/>
              </a:tblGrid>
              <a:tr h="419100">
                <a:tc>
                  <a:txBody>
                    <a:bodyPr/>
                    <a:lstStyle/>
                    <a:p>
                      <a:endParaRPr lang="zh-CN" sz="1500" dirty="0">
                        <a:effectLst/>
                        <a:latin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sample A</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sample B</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sample C</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sample D</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sample E</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Xm</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947.7</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947.2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0.040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0.044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0.097</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L</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15</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Sr</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11.893</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16.431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0.00069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0.00592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0.00267</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altLang="zh-CN" sz="1500" dirty="0" smtClean="0">
                          <a:effectLst/>
                          <a:latin typeface="Arial" panose="020B0604020202020204" pitchFamily="34" charset="0"/>
                          <a:ea typeface="宋体" panose="02010600030101010101" pitchFamily="2" charset="-122"/>
                          <a:cs typeface="Times New Roman" panose="02020603050405020304" pitchFamily="18" charset="0"/>
                        </a:rPr>
                        <a:t>S</a:t>
                      </a:r>
                      <a:r>
                        <a:rPr lang="en-US" altLang="zh-CN" sz="1500" baseline="-25000" dirty="0" smtClean="0">
                          <a:effectLst/>
                          <a:latin typeface="Arial" panose="020B0604020202020204" pitchFamily="34" charset="0"/>
                          <a:ea typeface="宋体" panose="02010600030101010101" pitchFamily="2" charset="-122"/>
                          <a:cs typeface="Times New Roman" panose="02020603050405020304" pitchFamily="18" charset="0"/>
                        </a:rPr>
                        <a:t>R</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17.404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16.513</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0.00608</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0.00592</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0.01360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r</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33.300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46.007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0.00193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0.01658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0.00748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R</a:t>
                      </a:r>
                      <a:endParaRPr lang="zh-CN" sz="150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48.731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46.236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0.01702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0.01658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0.03808 </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dirty="0" err="1">
                          <a:solidFill>
                            <a:srgbClr val="0070C0"/>
                          </a:solidFill>
                          <a:effectLst/>
                          <a:latin typeface="Arial" panose="020B0604020202020204" pitchFamily="34" charset="0"/>
                          <a:ea typeface="宋体" panose="02010600030101010101" pitchFamily="2" charset="-122"/>
                          <a:cs typeface="Times New Roman" panose="02020603050405020304" pitchFamily="18" charset="0"/>
                        </a:rPr>
                        <a:t>RSDr</a:t>
                      </a:r>
                      <a:endParaRPr lang="zh-CN" sz="1500" dirty="0">
                        <a:solidFill>
                          <a:srgbClr val="0070C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1.255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1.735</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1.724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4.754</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2.739</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altLang="zh-CN" sz="1600" dirty="0" smtClean="0">
                          <a:solidFill>
                            <a:srgbClr val="0070C0"/>
                          </a:solidFill>
                          <a:latin typeface="Arial" panose="020B0604020202020204" pitchFamily="34" charset="0"/>
                          <a:cs typeface="Times New Roman" panose="02020603050405020304" pitchFamily="18" charset="0"/>
                        </a:rPr>
                        <a:t>RSD</a:t>
                      </a:r>
                      <a:r>
                        <a:rPr lang="en-US" altLang="zh-CN" sz="1600" baseline="-25000" dirty="0" smtClean="0">
                          <a:solidFill>
                            <a:srgbClr val="0070C0"/>
                          </a:solidFill>
                          <a:latin typeface="Arial" panose="020B0604020202020204" pitchFamily="34" charset="0"/>
                          <a:cs typeface="Times New Roman" panose="02020603050405020304" pitchFamily="18" charset="0"/>
                        </a:rPr>
                        <a:t>R</a:t>
                      </a:r>
                      <a:endParaRPr lang="zh-CN" sz="1500" dirty="0">
                        <a:solidFill>
                          <a:srgbClr val="0070C0"/>
                        </a:solidFill>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1.836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1.743</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15.300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13.410</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13.958</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altLang="zh-CN" sz="1600" dirty="0" smtClean="0">
                          <a:solidFill>
                            <a:srgbClr val="000000"/>
                          </a:solidFill>
                          <a:latin typeface="Arial" panose="020B0604020202020204" pitchFamily="34" charset="0"/>
                          <a:cs typeface="Times New Roman" panose="02020603050405020304" pitchFamily="18" charset="0"/>
                        </a:rPr>
                        <a:t>RSD</a:t>
                      </a:r>
                      <a:r>
                        <a:rPr lang="en-US" altLang="zh-CN" sz="1600" baseline="-25000" dirty="0" smtClean="0">
                          <a:solidFill>
                            <a:srgbClr val="000000"/>
                          </a:solidFill>
                          <a:latin typeface="Arial" panose="020B0604020202020204" pitchFamily="34" charset="0"/>
                          <a:cs typeface="Times New Roman" panose="02020603050405020304" pitchFamily="18" charset="0"/>
                        </a:rPr>
                        <a:t>R</a:t>
                      </a:r>
                      <a:r>
                        <a:rPr lang="en-US" sz="1500" dirty="0" smtClean="0">
                          <a:effectLst/>
                          <a:latin typeface="Arial" panose="020B0604020202020204" pitchFamily="34" charset="0"/>
                          <a:ea typeface="宋体" panose="02010600030101010101" pitchFamily="2" charset="-122"/>
                          <a:cs typeface="Times New Roman" panose="02020603050405020304" pitchFamily="18" charset="0"/>
                        </a:rPr>
                        <a:t>(</a:t>
                      </a:r>
                      <a:r>
                        <a:rPr lang="en-US" sz="1500" dirty="0" err="1" smtClean="0">
                          <a:effectLst/>
                          <a:latin typeface="Arial" panose="020B0604020202020204" pitchFamily="34" charset="0"/>
                          <a:ea typeface="宋体" panose="02010600030101010101" pitchFamily="2" charset="-122"/>
                          <a:cs typeface="Times New Roman" panose="02020603050405020304" pitchFamily="18" charset="0"/>
                        </a:rPr>
                        <a:t>Hor</a:t>
                      </a:r>
                      <a:r>
                        <a:rPr lang="en-US" sz="1500" dirty="0">
                          <a:effectLst/>
                          <a:latin typeface="Arial" panose="020B0604020202020204" pitchFamily="34" charset="0"/>
                          <a:ea typeface="宋体" panose="02010600030101010101" pitchFamily="2" charset="-122"/>
                          <a:cs typeface="Times New Roman" panose="02020603050405020304" pitchFamily="18" charset="0"/>
                        </a:rPr>
                        <a:t>)</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2.016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2.016</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9.193</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9.047</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a:effectLst/>
                          <a:latin typeface="Arial" panose="020B0604020202020204" pitchFamily="34" charset="0"/>
                          <a:ea typeface="宋体" panose="02010600030101010101" pitchFamily="2" charset="-122"/>
                          <a:cs typeface="Times New Roman" panose="02020603050405020304" pitchFamily="18" charset="0"/>
                        </a:rPr>
                        <a:t>8.031</a:t>
                      </a:r>
                      <a:endParaRPr lang="zh-CN" sz="15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230">
                <a:tc>
                  <a:txBody>
                    <a:bodyPr/>
                    <a:lstStyle/>
                    <a:p>
                      <a:pPr marL="1350645" indent="-1350645">
                        <a:spcAft>
                          <a:spcPts val="0"/>
                        </a:spcAft>
                      </a:pPr>
                      <a:r>
                        <a:rPr lang="en-US" sz="1500" dirty="0" err="1">
                          <a:effectLst/>
                          <a:latin typeface="Arial" panose="020B0604020202020204" pitchFamily="34" charset="0"/>
                          <a:ea typeface="宋体" panose="02010600030101010101" pitchFamily="2" charset="-122"/>
                          <a:cs typeface="Times New Roman" panose="02020603050405020304" pitchFamily="18" charset="0"/>
                        </a:rPr>
                        <a:t>HorRat</a:t>
                      </a:r>
                      <a:endParaRPr lang="zh-CN" sz="1500" dirty="0">
                        <a:effectLst/>
                        <a:latin typeface="Arial" panose="020B0604020202020204" pitchFamily="34" charset="0"/>
                        <a:ea typeface="宋体" panose="02010600030101010101" pitchFamily="2" charset="-122"/>
                        <a:cs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0.911</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0.865</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1.664</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1.482</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sz="1500" dirty="0">
                          <a:effectLst/>
                          <a:latin typeface="Arial" panose="020B0604020202020204" pitchFamily="34" charset="0"/>
                          <a:ea typeface="宋体" panose="02010600030101010101" pitchFamily="2" charset="-122"/>
                          <a:cs typeface="Times New Roman" panose="02020603050405020304" pitchFamily="18" charset="0"/>
                        </a:rPr>
                        <a:t>1.738</a:t>
                      </a:r>
                      <a:endParaRPr lang="zh-CN" sz="15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
        <p:nvSpPr>
          <p:cNvPr id="5" name="矩形 4"/>
          <p:cNvSpPr/>
          <p:nvPr/>
        </p:nvSpPr>
        <p:spPr>
          <a:xfrm>
            <a:off x="310456" y="5419574"/>
            <a:ext cx="6096000" cy="307777"/>
          </a:xfrm>
          <a:prstGeom prst="rect">
            <a:avLst/>
          </a:prstGeom>
        </p:spPr>
        <p:txBody>
          <a:bodyPr>
            <a:spAutoFit/>
          </a:bodyPr>
          <a:lstStyle/>
          <a:p>
            <a:pPr>
              <a:spcAft>
                <a:spcPts val="0"/>
              </a:spcAft>
            </a:pPr>
            <a:r>
              <a:rPr lang="en-US" altLang="zh-CN" sz="1400" dirty="0"/>
              <a:t>Sample A Results of Lab 5 eliminated, Sample B Results of Lab 5 eliminated.</a:t>
            </a:r>
            <a:endParaRPr lang="zh-CN" altLang="zh-CN" sz="1400" dirty="0">
              <a:latin typeface="Arial" panose="020B0604020202020204" pitchFamily="34" charset="0"/>
              <a:cs typeface="Times New Roman" panose="02020603050405020304" pitchFamily="18" charset="0"/>
            </a:endParaRPr>
          </a:p>
        </p:txBody>
      </p:sp>
      <p:sp>
        <p:nvSpPr>
          <p:cNvPr id="6" name="矩形 5"/>
          <p:cNvSpPr/>
          <p:nvPr/>
        </p:nvSpPr>
        <p:spPr>
          <a:xfrm>
            <a:off x="5905500" y="1577552"/>
            <a:ext cx="6286500" cy="3749744"/>
          </a:xfrm>
          <a:prstGeom prst="rect">
            <a:avLst/>
          </a:prstGeom>
        </p:spPr>
        <p:txBody>
          <a:bodyPr wrap="square">
            <a:spAutoFit/>
          </a:bodyPr>
          <a:lstStyle/>
          <a:p>
            <a:pPr marL="1258570">
              <a:lnSpc>
                <a:spcPct val="150000"/>
              </a:lnSpc>
              <a:spcBef>
                <a:spcPts val="100"/>
              </a:spcBef>
            </a:pPr>
            <a:r>
              <a:rPr lang="en-US" altLang="zh-CN" sz="1400" dirty="0" err="1">
                <a:solidFill>
                  <a:prstClr val="black"/>
                </a:solidFill>
                <a:latin typeface="Arial" panose="020B0604020202020204" pitchFamily="34" charset="0"/>
                <a:cs typeface="Times New Roman" panose="02020603050405020304" pitchFamily="18" charset="0"/>
              </a:rPr>
              <a:t>Xm</a:t>
            </a:r>
            <a:r>
              <a:rPr lang="en-US" altLang="zh-CN" sz="1400" dirty="0">
                <a:solidFill>
                  <a:prstClr val="black"/>
                </a:solidFill>
                <a:latin typeface="Arial" panose="020B0604020202020204" pitchFamily="34" charset="0"/>
                <a:cs typeface="Times New Roman" panose="02020603050405020304" pitchFamily="18" charset="0"/>
              </a:rPr>
              <a:t>    </a:t>
            </a:r>
            <a:r>
              <a:rPr lang="en-US" altLang="zh-CN" sz="1400" dirty="0" smtClean="0">
                <a:solidFill>
                  <a:prstClr val="black"/>
                </a:solidFill>
                <a:latin typeface="Arial" panose="020B0604020202020204" pitchFamily="34" charset="0"/>
                <a:cs typeface="Times New Roman" panose="02020603050405020304" pitchFamily="18" charset="0"/>
              </a:rPr>
              <a:t>             = </a:t>
            </a:r>
            <a:r>
              <a:rPr lang="en-US" altLang="zh-CN" sz="1400" dirty="0">
                <a:solidFill>
                  <a:prstClr val="black"/>
                </a:solidFill>
                <a:latin typeface="Arial" panose="020B0604020202020204" pitchFamily="34" charset="0"/>
                <a:cs typeface="Times New Roman" panose="02020603050405020304" pitchFamily="18" charset="0"/>
              </a:rPr>
              <a:t>average</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a:solidFill>
                  <a:prstClr val="black"/>
                </a:solidFill>
                <a:latin typeface="Arial" panose="020B0604020202020204" pitchFamily="34" charset="0"/>
                <a:cs typeface="Times New Roman" panose="02020603050405020304" pitchFamily="18" charset="0"/>
              </a:rPr>
              <a:t>L </a:t>
            </a:r>
            <a:r>
              <a:rPr lang="en-US" altLang="zh-CN" sz="1400" dirty="0" smtClean="0">
                <a:solidFill>
                  <a:prstClr val="black"/>
                </a:solidFill>
                <a:latin typeface="Arial" panose="020B0604020202020204" pitchFamily="34" charset="0"/>
                <a:cs typeface="Times New Roman" panose="02020603050405020304" pitchFamily="18" charset="0"/>
              </a:rPr>
              <a:t>                   = </a:t>
            </a:r>
            <a:r>
              <a:rPr lang="en-US" altLang="zh-CN" sz="1400" dirty="0">
                <a:solidFill>
                  <a:prstClr val="black"/>
                </a:solidFill>
                <a:latin typeface="Arial" panose="020B0604020202020204" pitchFamily="34" charset="0"/>
                <a:cs typeface="Times New Roman" panose="02020603050405020304" pitchFamily="18" charset="0"/>
              </a:rPr>
              <a:t>number of laboratories </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err="1">
                <a:solidFill>
                  <a:srgbClr val="000000"/>
                </a:solidFill>
                <a:latin typeface="Arial" panose="020B0604020202020204" pitchFamily="34" charset="0"/>
                <a:cs typeface="Times New Roman" panose="02020603050405020304" pitchFamily="18" charset="0"/>
              </a:rPr>
              <a:t>S</a:t>
            </a:r>
            <a:r>
              <a:rPr lang="en-US" altLang="zh-CN" sz="1400" baseline="-25000" dirty="0" err="1">
                <a:solidFill>
                  <a:srgbClr val="000000"/>
                </a:solidFill>
                <a:latin typeface="Arial" panose="020B0604020202020204" pitchFamily="34" charset="0"/>
                <a:cs typeface="Times New Roman" panose="02020603050405020304" pitchFamily="18" charset="0"/>
              </a:rPr>
              <a:t>r</a:t>
            </a:r>
            <a:r>
              <a:rPr lang="en-US" altLang="zh-CN" sz="1400" baseline="-25000" dirty="0">
                <a:solidFill>
                  <a:srgbClr val="000000"/>
                </a:solidFill>
                <a:latin typeface="Arial" panose="020B0604020202020204" pitchFamily="34" charset="0"/>
                <a:cs typeface="Times New Roman" panose="02020603050405020304" pitchFamily="18" charset="0"/>
              </a:rPr>
              <a:t> </a:t>
            </a:r>
            <a:r>
              <a:rPr lang="en-US" altLang="zh-CN" sz="1400" baseline="-25000" dirty="0" smtClean="0">
                <a:solidFill>
                  <a:srgbClr val="000000"/>
                </a:solidFill>
                <a:latin typeface="Arial" panose="020B0604020202020204" pitchFamily="34" charset="0"/>
                <a:cs typeface="Times New Roman" panose="02020603050405020304" pitchFamily="18" charset="0"/>
              </a:rPr>
              <a:t>             </a:t>
            </a:r>
            <a:r>
              <a:rPr lang="en-US" altLang="zh-CN" sz="1400" dirty="0" smtClean="0">
                <a:solidFill>
                  <a:prstClr val="black"/>
                </a:solidFill>
                <a:latin typeface="Arial" panose="020B0604020202020204" pitchFamily="34" charset="0"/>
                <a:cs typeface="Times New Roman" panose="02020603050405020304" pitchFamily="18" charset="0"/>
              </a:rPr>
              <a:t>         = </a:t>
            </a:r>
            <a:r>
              <a:rPr lang="en-US" altLang="zh-CN" sz="1400" dirty="0">
                <a:solidFill>
                  <a:prstClr val="black"/>
                </a:solidFill>
                <a:latin typeface="Arial" panose="020B0604020202020204" pitchFamily="34" charset="0"/>
                <a:cs typeface="Times New Roman" panose="02020603050405020304" pitchFamily="18" charset="0"/>
              </a:rPr>
              <a:t>repeatability standard deviation</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smtClean="0">
                <a:solidFill>
                  <a:srgbClr val="000000"/>
                </a:solidFill>
                <a:latin typeface="Arial" panose="020B0604020202020204" pitchFamily="34" charset="0"/>
                <a:cs typeface="Times New Roman" panose="02020603050405020304" pitchFamily="18" charset="0"/>
              </a:rPr>
              <a:t>S</a:t>
            </a:r>
            <a:r>
              <a:rPr lang="en-US" altLang="zh-CN" sz="1400" baseline="-25000" dirty="0" smtClean="0">
                <a:solidFill>
                  <a:srgbClr val="000000"/>
                </a:solidFill>
                <a:latin typeface="Arial" panose="020B0604020202020204" pitchFamily="34" charset="0"/>
                <a:cs typeface="Times New Roman" panose="02020603050405020304" pitchFamily="18" charset="0"/>
              </a:rPr>
              <a:t>R       </a:t>
            </a:r>
            <a:r>
              <a:rPr lang="en-US" altLang="zh-CN" sz="1400" dirty="0" smtClean="0">
                <a:solidFill>
                  <a:prstClr val="black"/>
                </a:solidFill>
                <a:latin typeface="Arial" panose="020B0604020202020204" pitchFamily="34" charset="0"/>
                <a:cs typeface="Times New Roman" panose="02020603050405020304" pitchFamily="18" charset="0"/>
              </a:rPr>
              <a:t>             = </a:t>
            </a:r>
            <a:r>
              <a:rPr lang="en-US" altLang="zh-CN" sz="1400" dirty="0">
                <a:solidFill>
                  <a:prstClr val="black"/>
                </a:solidFill>
                <a:latin typeface="Arial" panose="020B0604020202020204" pitchFamily="34" charset="0"/>
                <a:cs typeface="Times New Roman" panose="02020603050405020304" pitchFamily="18" charset="0"/>
              </a:rPr>
              <a:t>reproducibility standard deviation </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err="1">
                <a:solidFill>
                  <a:srgbClr val="000000"/>
                </a:solidFill>
                <a:latin typeface="Arial" panose="020B0604020202020204" pitchFamily="34" charset="0"/>
                <a:cs typeface="Times New Roman" panose="02020603050405020304" pitchFamily="18" charset="0"/>
              </a:rPr>
              <a:t>RSD</a:t>
            </a:r>
            <a:r>
              <a:rPr lang="en-US" altLang="zh-CN" sz="1400" baseline="-25000" dirty="0" err="1">
                <a:solidFill>
                  <a:srgbClr val="000000"/>
                </a:solidFill>
                <a:latin typeface="Arial" panose="020B0604020202020204" pitchFamily="34" charset="0"/>
                <a:cs typeface="Times New Roman" panose="02020603050405020304" pitchFamily="18" charset="0"/>
              </a:rPr>
              <a:t>r</a:t>
            </a:r>
            <a:r>
              <a:rPr lang="en-US" altLang="zh-CN" sz="1400" baseline="-25000" dirty="0">
                <a:solidFill>
                  <a:srgbClr val="000000"/>
                </a:solidFill>
                <a:latin typeface="Arial" panose="020B0604020202020204" pitchFamily="34" charset="0"/>
                <a:cs typeface="Times New Roman" panose="02020603050405020304" pitchFamily="18" charset="0"/>
              </a:rPr>
              <a:t>   </a:t>
            </a:r>
            <a:r>
              <a:rPr lang="en-US" altLang="zh-CN" sz="1400" baseline="-25000" dirty="0" smtClean="0">
                <a:solidFill>
                  <a:srgbClr val="000000"/>
                </a:solidFill>
                <a:latin typeface="Arial" panose="020B0604020202020204" pitchFamily="34" charset="0"/>
                <a:cs typeface="Times New Roman" panose="02020603050405020304" pitchFamily="18" charset="0"/>
              </a:rPr>
              <a:t>                 </a:t>
            </a:r>
            <a:r>
              <a:rPr lang="en-US" altLang="zh-CN" sz="1400" dirty="0" smtClean="0">
                <a:solidFill>
                  <a:prstClr val="black"/>
                </a:solidFill>
                <a:latin typeface="Arial" panose="020B0604020202020204" pitchFamily="34" charset="0"/>
                <a:cs typeface="Times New Roman" panose="02020603050405020304" pitchFamily="18" charset="0"/>
              </a:rPr>
              <a:t>= </a:t>
            </a:r>
            <a:r>
              <a:rPr lang="en-US" altLang="zh-CN" sz="1400" dirty="0">
                <a:solidFill>
                  <a:prstClr val="black"/>
                </a:solidFill>
                <a:latin typeface="Arial" panose="020B0604020202020204" pitchFamily="34" charset="0"/>
                <a:cs typeface="Times New Roman" panose="02020603050405020304" pitchFamily="18" charset="0"/>
              </a:rPr>
              <a:t>repeatability relative standard deviation </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a:solidFill>
                  <a:srgbClr val="000000"/>
                </a:solidFill>
                <a:latin typeface="Arial" panose="020B0604020202020204" pitchFamily="34" charset="0"/>
                <a:cs typeface="Times New Roman" panose="02020603050405020304" pitchFamily="18" charset="0"/>
              </a:rPr>
              <a:t>RSD</a:t>
            </a:r>
            <a:r>
              <a:rPr lang="en-US" altLang="zh-CN" sz="1400" baseline="-25000" dirty="0">
                <a:solidFill>
                  <a:srgbClr val="000000"/>
                </a:solidFill>
                <a:latin typeface="Arial" panose="020B0604020202020204" pitchFamily="34" charset="0"/>
                <a:cs typeface="Times New Roman" panose="02020603050405020304" pitchFamily="18" charset="0"/>
              </a:rPr>
              <a:t>R  </a:t>
            </a:r>
            <a:r>
              <a:rPr lang="en-US" altLang="zh-CN" sz="1400" dirty="0">
                <a:solidFill>
                  <a:prstClr val="black"/>
                </a:solidFill>
                <a:latin typeface="Arial" panose="020B0604020202020204" pitchFamily="34" charset="0"/>
                <a:cs typeface="Times New Roman" panose="02020603050405020304" pitchFamily="18" charset="0"/>
              </a:rPr>
              <a:t>     </a:t>
            </a:r>
            <a:r>
              <a:rPr lang="en-US" altLang="zh-CN" sz="1400" dirty="0" smtClean="0">
                <a:solidFill>
                  <a:prstClr val="black"/>
                </a:solidFill>
                <a:latin typeface="Arial" panose="020B0604020202020204" pitchFamily="34" charset="0"/>
                <a:cs typeface="Times New Roman" panose="02020603050405020304" pitchFamily="18" charset="0"/>
              </a:rPr>
              <a:t>      </a:t>
            </a:r>
            <a:r>
              <a:rPr lang="en-US" altLang="zh-CN" sz="1400" dirty="0">
                <a:solidFill>
                  <a:prstClr val="black"/>
                </a:solidFill>
                <a:latin typeface="Arial" panose="020B0604020202020204" pitchFamily="34" charset="0"/>
                <a:cs typeface="Times New Roman" panose="02020603050405020304" pitchFamily="18" charset="0"/>
              </a:rPr>
              <a:t>= reproducibility relative standard deviation </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a:solidFill>
                  <a:prstClr val="black"/>
                </a:solidFill>
                <a:latin typeface="Arial" panose="020B0604020202020204" pitchFamily="34" charset="0"/>
                <a:cs typeface="Times New Roman" panose="02020603050405020304" pitchFamily="18" charset="0"/>
              </a:rPr>
              <a:t>r            </a:t>
            </a:r>
            <a:r>
              <a:rPr lang="en-US" altLang="zh-CN" sz="1400" dirty="0" smtClean="0">
                <a:solidFill>
                  <a:prstClr val="black"/>
                </a:solidFill>
                <a:latin typeface="Arial" panose="020B0604020202020204" pitchFamily="34" charset="0"/>
                <a:cs typeface="Times New Roman" panose="02020603050405020304" pitchFamily="18" charset="0"/>
              </a:rPr>
              <a:t>         </a:t>
            </a:r>
            <a:r>
              <a:rPr lang="en-US" altLang="zh-CN" sz="1400" dirty="0">
                <a:solidFill>
                  <a:prstClr val="black"/>
                </a:solidFill>
                <a:latin typeface="Arial" panose="020B0604020202020204" pitchFamily="34" charset="0"/>
                <a:cs typeface="Times New Roman" panose="02020603050405020304" pitchFamily="18" charset="0"/>
              </a:rPr>
              <a:t>= repeatability </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a:solidFill>
                  <a:prstClr val="black"/>
                </a:solidFill>
                <a:latin typeface="Arial" panose="020B0604020202020204" pitchFamily="34" charset="0"/>
                <a:cs typeface="Times New Roman" panose="02020603050405020304" pitchFamily="18" charset="0"/>
              </a:rPr>
              <a:t>R           </a:t>
            </a:r>
            <a:r>
              <a:rPr lang="en-US" altLang="zh-CN" sz="1400" dirty="0" smtClean="0">
                <a:solidFill>
                  <a:prstClr val="black"/>
                </a:solidFill>
                <a:latin typeface="Arial" panose="020B0604020202020204" pitchFamily="34" charset="0"/>
                <a:cs typeface="Times New Roman" panose="02020603050405020304" pitchFamily="18" charset="0"/>
              </a:rPr>
              <a:t>        </a:t>
            </a:r>
            <a:r>
              <a:rPr lang="en-US" altLang="zh-CN" sz="1400" dirty="0">
                <a:solidFill>
                  <a:prstClr val="black"/>
                </a:solidFill>
                <a:latin typeface="Arial" panose="020B0604020202020204" pitchFamily="34" charset="0"/>
                <a:cs typeface="Times New Roman" panose="02020603050405020304" pitchFamily="18" charset="0"/>
              </a:rPr>
              <a:t>= reproducibility </a:t>
            </a:r>
            <a:endParaRPr lang="zh-CN" altLang="zh-CN" sz="1400" dirty="0">
              <a:solidFill>
                <a:prstClr val="black"/>
              </a:solidFill>
              <a:cs typeface="Times New Roman" panose="02020603050405020304" pitchFamily="18" charset="0"/>
            </a:endParaRPr>
          </a:p>
          <a:p>
            <a:pPr marL="1258570">
              <a:lnSpc>
                <a:spcPct val="150000"/>
              </a:lnSpc>
              <a:spcBef>
                <a:spcPts val="100"/>
              </a:spcBef>
            </a:pPr>
            <a:r>
              <a:rPr lang="en-US" altLang="zh-CN" sz="1400" dirty="0">
                <a:solidFill>
                  <a:srgbClr val="000000"/>
                </a:solidFill>
                <a:latin typeface="Arial" panose="020B0604020202020204" pitchFamily="34" charset="0"/>
                <a:cs typeface="Times New Roman" panose="02020603050405020304" pitchFamily="18" charset="0"/>
              </a:rPr>
              <a:t>RSD</a:t>
            </a:r>
            <a:r>
              <a:rPr lang="en-US" altLang="zh-CN" sz="1400" baseline="-25000" dirty="0">
                <a:solidFill>
                  <a:srgbClr val="000000"/>
                </a:solidFill>
                <a:latin typeface="Arial" panose="020B0604020202020204" pitchFamily="34" charset="0"/>
                <a:cs typeface="Times New Roman" panose="02020603050405020304" pitchFamily="18" charset="0"/>
              </a:rPr>
              <a:t>R</a:t>
            </a:r>
            <a:r>
              <a:rPr lang="en-US" altLang="zh-CN" sz="1400" dirty="0">
                <a:solidFill>
                  <a:prstClr val="black"/>
                </a:solidFill>
                <a:latin typeface="Arial" panose="020B0604020202020204" pitchFamily="34" charset="0"/>
                <a:cs typeface="Times New Roman" panose="02020603050405020304" pitchFamily="18" charset="0"/>
              </a:rPr>
              <a:t> (</a:t>
            </a:r>
            <a:r>
              <a:rPr lang="en-US" altLang="zh-CN" sz="1400" dirty="0" err="1">
                <a:solidFill>
                  <a:prstClr val="black"/>
                </a:solidFill>
                <a:latin typeface="Arial" panose="020B0604020202020204" pitchFamily="34" charset="0"/>
                <a:cs typeface="Times New Roman" panose="02020603050405020304" pitchFamily="18" charset="0"/>
              </a:rPr>
              <a:t>Hor</a:t>
            </a:r>
            <a:r>
              <a:rPr lang="en-US" altLang="zh-CN" sz="1400" dirty="0">
                <a:solidFill>
                  <a:prstClr val="black"/>
                </a:solidFill>
                <a:latin typeface="Arial" panose="020B0604020202020204" pitchFamily="34" charset="0"/>
                <a:cs typeface="Times New Roman" panose="02020603050405020304" pitchFamily="18" charset="0"/>
              </a:rPr>
              <a:t>)   = Horwitz value calculated from: 2^(1 - 0.5log c) where c = the concentration of the </a:t>
            </a:r>
            <a:r>
              <a:rPr lang="en-US" altLang="zh-CN" sz="1400" dirty="0" err="1">
                <a:solidFill>
                  <a:prstClr val="black"/>
                </a:solidFill>
                <a:latin typeface="Arial" panose="020B0604020202020204" pitchFamily="34" charset="0"/>
                <a:cs typeface="Times New Roman" panose="02020603050405020304" pitchFamily="18" charset="0"/>
              </a:rPr>
              <a:t>analyte</a:t>
            </a:r>
            <a:r>
              <a:rPr lang="en-US" altLang="zh-CN" sz="1400" dirty="0">
                <a:solidFill>
                  <a:prstClr val="black"/>
                </a:solidFill>
                <a:latin typeface="Arial" panose="020B0604020202020204" pitchFamily="34" charset="0"/>
                <a:cs typeface="Times New Roman" panose="02020603050405020304" pitchFamily="18" charset="0"/>
              </a:rPr>
              <a:t> as a decimal fraction</a:t>
            </a:r>
            <a:endParaRPr lang="zh-CN" altLang="zh-CN" sz="1400" dirty="0">
              <a:solidFill>
                <a:prstClr val="black"/>
              </a:solidFill>
              <a:cs typeface="Times New Roman" panose="02020603050405020304" pitchFamily="18" charset="0"/>
            </a:endParaRPr>
          </a:p>
        </p:txBody>
      </p:sp>
      <p:sp>
        <p:nvSpPr>
          <p:cNvPr id="7" name="矩形 6"/>
          <p:cNvSpPr/>
          <p:nvPr/>
        </p:nvSpPr>
        <p:spPr>
          <a:xfrm>
            <a:off x="931217" y="959041"/>
            <a:ext cx="7669858" cy="369332"/>
          </a:xfrm>
          <a:prstGeom prst="rect">
            <a:avLst/>
          </a:prstGeom>
        </p:spPr>
        <p:txBody>
          <a:bodyPr wrap="square">
            <a:spAutoFit/>
          </a:bodyPr>
          <a:lstStyle/>
          <a:p>
            <a:r>
              <a:rPr lang="en-US" altLang="zh-CN" b="1" kern="0" dirty="0" smtClean="0">
                <a:solidFill>
                  <a:prstClr val="black"/>
                </a:solidFill>
                <a:latin typeface="Arial" panose="020B0604020202020204" pitchFamily="34" charset="0"/>
                <a:cs typeface="Arial" panose="020B0604020202020204" pitchFamily="34" charset="0"/>
              </a:rPr>
              <a:t>Summary</a:t>
            </a:r>
            <a:r>
              <a:rPr lang="en-US" altLang="zh-CN" b="1" kern="0" spc="-30" dirty="0" smtClean="0">
                <a:solidFill>
                  <a:prstClr val="black"/>
                </a:solidFill>
                <a:latin typeface="Arial" panose="020B0604020202020204" pitchFamily="34" charset="0"/>
                <a:cs typeface="Arial" panose="020B0604020202020204" pitchFamily="34" charset="0"/>
              </a:rPr>
              <a:t> </a:t>
            </a:r>
            <a:r>
              <a:rPr lang="en-US" altLang="zh-CN" b="1" kern="0" dirty="0" smtClean="0">
                <a:solidFill>
                  <a:prstClr val="black"/>
                </a:solidFill>
                <a:latin typeface="Arial" panose="020B0604020202020204" pitchFamily="34" charset="0"/>
                <a:cs typeface="Arial" panose="020B0604020202020204" pitchFamily="34" charset="0"/>
              </a:rPr>
              <a:t>of</a:t>
            </a:r>
            <a:r>
              <a:rPr lang="en-US" altLang="zh-CN" b="1" kern="0" spc="5" dirty="0" smtClean="0">
                <a:solidFill>
                  <a:prstClr val="black"/>
                </a:solidFill>
                <a:latin typeface="Arial" panose="020B0604020202020204" pitchFamily="34" charset="0"/>
                <a:cs typeface="Arial" panose="020B0604020202020204" pitchFamily="34" charset="0"/>
              </a:rPr>
              <a:t> </a:t>
            </a:r>
            <a:r>
              <a:rPr lang="en-US" altLang="zh-CN" b="1" kern="0" dirty="0" smtClean="0">
                <a:solidFill>
                  <a:prstClr val="black"/>
                </a:solidFill>
                <a:latin typeface="Arial" panose="020B0604020202020204" pitchFamily="34" charset="0"/>
                <a:cs typeface="Arial" panose="020B0604020202020204" pitchFamily="34" charset="0"/>
              </a:rPr>
              <a:t>the statisti</a:t>
            </a:r>
            <a:r>
              <a:rPr lang="en-US" altLang="zh-CN" b="1" kern="0" spc="-10" dirty="0" smtClean="0">
                <a:solidFill>
                  <a:prstClr val="black"/>
                </a:solidFill>
                <a:latin typeface="Arial" panose="020B0604020202020204" pitchFamily="34" charset="0"/>
                <a:cs typeface="Arial" panose="020B0604020202020204" pitchFamily="34" charset="0"/>
              </a:rPr>
              <a:t>c</a:t>
            </a:r>
            <a:r>
              <a:rPr lang="en-US" altLang="zh-CN" b="1" kern="0" dirty="0" smtClean="0">
                <a:solidFill>
                  <a:prstClr val="black"/>
                </a:solidFill>
                <a:latin typeface="Arial" panose="020B0604020202020204" pitchFamily="34" charset="0"/>
                <a:cs typeface="Arial" panose="020B0604020202020204" pitchFamily="34" charset="0"/>
              </a:rPr>
              <a:t>al</a:t>
            </a:r>
            <a:r>
              <a:rPr lang="en-US" altLang="zh-CN" b="1" kern="0" spc="-10" dirty="0" smtClean="0">
                <a:solidFill>
                  <a:prstClr val="black"/>
                </a:solidFill>
                <a:latin typeface="Arial" panose="020B0604020202020204" pitchFamily="34" charset="0"/>
                <a:cs typeface="Arial" panose="020B0604020202020204" pitchFamily="34" charset="0"/>
              </a:rPr>
              <a:t> </a:t>
            </a:r>
            <a:r>
              <a:rPr lang="en-US" altLang="zh-CN" b="1" kern="0" dirty="0" smtClean="0">
                <a:solidFill>
                  <a:prstClr val="black"/>
                </a:solidFill>
                <a:latin typeface="Arial" panose="020B0604020202020204" pitchFamily="34" charset="0"/>
                <a:cs typeface="Arial" panose="020B0604020202020204" pitchFamily="34" charset="0"/>
              </a:rPr>
              <a:t>e</a:t>
            </a:r>
            <a:r>
              <a:rPr lang="en-US" altLang="zh-CN" b="1" kern="0" spc="-20" dirty="0" smtClean="0">
                <a:solidFill>
                  <a:prstClr val="black"/>
                </a:solidFill>
                <a:latin typeface="Arial" panose="020B0604020202020204" pitchFamily="34" charset="0"/>
                <a:cs typeface="Arial" panose="020B0604020202020204" pitchFamily="34" charset="0"/>
              </a:rPr>
              <a:t>v</a:t>
            </a:r>
            <a:r>
              <a:rPr lang="en-US" altLang="zh-CN" b="1" kern="0" dirty="0">
                <a:solidFill>
                  <a:prstClr val="black"/>
                </a:solidFill>
                <a:latin typeface="Arial" panose="020B0604020202020204" pitchFamily="34" charset="0"/>
                <a:cs typeface="Arial" panose="020B0604020202020204" pitchFamily="34" charset="0"/>
              </a:rPr>
              <a:t>aluation </a:t>
            </a:r>
            <a:r>
              <a:rPr lang="en-US" altLang="zh-CN" b="1" kern="0" dirty="0" smtClean="0">
                <a:solidFill>
                  <a:prstClr val="black"/>
                </a:solidFill>
                <a:latin typeface="Arial" panose="020B0604020202020204" pitchFamily="34" charset="0"/>
                <a:cs typeface="Arial" panose="020B0604020202020204" pitchFamily="34" charset="0"/>
              </a:rPr>
              <a:t>without outliers</a:t>
            </a:r>
            <a:endParaRPr lang="en-US" altLang="zh-CN" b="1" kern="0" dirty="0">
              <a:solidFill>
                <a:prstClr val="black"/>
              </a:solidFill>
              <a:latin typeface="Arial" panose="020B0604020202020204" pitchFamily="34" charset="0"/>
              <a:cs typeface="Arial" panose="020B0604020202020204" pitchFamily="34" charset="0"/>
            </a:endParaRP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25</a:t>
            </a:fld>
            <a:endParaRPr lang="zh-CN" altLang="en-US"/>
          </a:p>
        </p:txBody>
      </p:sp>
    </p:spTree>
    <p:extLst>
      <p:ext uri="{BB962C8B-B14F-4D97-AF65-F5344CB8AC3E}">
        <p14:creationId xmlns:p14="http://schemas.microsoft.com/office/powerpoint/2010/main" val="23545235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856060" y="463888"/>
            <a:ext cx="7429499" cy="110892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a:lstStyle>
          <a:p>
            <a:r>
              <a:rPr lang="en-US" altLang="zh-CN" dirty="0" smtClean="0">
                <a:latin typeface="Helvetica" panose="020B0604020202020204" pitchFamily="34" charset="0"/>
                <a:cs typeface="Helvetica" panose="020B0604020202020204" pitchFamily="34" charset="0"/>
              </a:rPr>
              <a:t>conclusions</a:t>
            </a:r>
            <a:endParaRPr lang="zh-CN" altLang="en-US" dirty="0">
              <a:latin typeface="Helvetica" panose="020B0604020202020204" pitchFamily="34" charset="0"/>
              <a:cs typeface="Helvetica" panose="020B0604020202020204" pitchFamily="34" charset="0"/>
            </a:endParaRPr>
          </a:p>
        </p:txBody>
      </p:sp>
      <p:sp>
        <p:nvSpPr>
          <p:cNvPr id="2" name="矩形 1"/>
          <p:cNvSpPr/>
          <p:nvPr/>
        </p:nvSpPr>
        <p:spPr>
          <a:xfrm>
            <a:off x="902493" y="4886057"/>
            <a:ext cx="10170320" cy="461665"/>
          </a:xfrm>
          <a:prstGeom prst="rect">
            <a:avLst/>
          </a:prstGeom>
        </p:spPr>
        <p:txBody>
          <a:bodyPr wrap="square">
            <a:spAutoFit/>
          </a:bodyPr>
          <a:lstStyle/>
          <a:p>
            <a:r>
              <a:rPr lang="en-US" altLang="zh-CN" sz="2400" b="1" dirty="0">
                <a:solidFill>
                  <a:srgbClr val="002060"/>
                </a:solidFill>
                <a:latin typeface="Helvetica" panose="020B0604020202020204" pitchFamily="34" charset="0"/>
                <a:cs typeface="Helvetica" panose="020B0604020202020204" pitchFamily="34" charset="0"/>
              </a:rPr>
              <a:t>This collaborative trial is acceptable.</a:t>
            </a:r>
          </a:p>
        </p:txBody>
      </p:sp>
      <p:sp>
        <p:nvSpPr>
          <p:cNvPr id="3" name="矩形 2"/>
          <p:cNvSpPr/>
          <p:nvPr/>
        </p:nvSpPr>
        <p:spPr>
          <a:xfrm>
            <a:off x="1778697" y="1691687"/>
            <a:ext cx="8030595" cy="2956707"/>
          </a:xfrm>
          <a:prstGeom prst="rect">
            <a:avLst/>
          </a:prstGeom>
        </p:spPr>
        <p:txBody>
          <a:bodyPr wrap="square">
            <a:spAutoFit/>
          </a:bodyPr>
          <a:lstStyle/>
          <a:p>
            <a:pPr marL="171450" lvl="0" indent="-171450" algn="just" defTabSz="685800">
              <a:lnSpc>
                <a:spcPct val="120000"/>
              </a:lnSpc>
              <a:spcBef>
                <a:spcPts val="750"/>
              </a:spcBef>
              <a:buSzPct val="125000"/>
              <a:buFont typeface="Wingdings" panose="05000000000000000000" pitchFamily="2" charset="2"/>
              <a:buChar char="ü"/>
            </a:pPr>
            <a:r>
              <a:rPr lang="en-US" altLang="zh-CN" dirty="0">
                <a:solidFill>
                  <a:prstClr val="black"/>
                </a:solidFill>
                <a:latin typeface="Arial" panose="020B0604020202020204" pitchFamily="34" charset="0"/>
                <a:cs typeface="Arial" panose="020B0604020202020204" pitchFamily="34" charset="0"/>
              </a:rPr>
              <a:t>For TC samples, the values of RSDR (reproducibility relative standard deviation) were less than </a:t>
            </a:r>
            <a:r>
              <a:rPr lang="en-US" altLang="zh-CN" dirty="0" err="1">
                <a:solidFill>
                  <a:prstClr val="black"/>
                </a:solidFill>
                <a:latin typeface="Arial" panose="020B0604020202020204" pitchFamily="34" charset="0"/>
                <a:cs typeface="Arial" panose="020B0604020202020204" pitchFamily="34" charset="0"/>
              </a:rPr>
              <a:t>Horwitz’s</a:t>
            </a:r>
            <a:r>
              <a:rPr lang="en-US" altLang="zh-CN" dirty="0">
                <a:solidFill>
                  <a:prstClr val="black"/>
                </a:solidFill>
                <a:latin typeface="Arial" panose="020B0604020202020204" pitchFamily="34" charset="0"/>
                <a:cs typeface="Arial" panose="020B0604020202020204" pitchFamily="34" charset="0"/>
              </a:rPr>
              <a:t> value. As a reference, the </a:t>
            </a:r>
            <a:r>
              <a:rPr lang="en-US" altLang="zh-CN" dirty="0" err="1">
                <a:solidFill>
                  <a:prstClr val="black"/>
                </a:solidFill>
                <a:latin typeface="Arial" panose="020B0604020202020204" pitchFamily="34" charset="0"/>
                <a:cs typeface="Arial" panose="020B0604020202020204" pitchFamily="34" charset="0"/>
              </a:rPr>
              <a:t>HorRat</a:t>
            </a:r>
            <a:r>
              <a:rPr lang="en-US" altLang="zh-CN" dirty="0">
                <a:solidFill>
                  <a:prstClr val="black"/>
                </a:solidFill>
                <a:latin typeface="Arial" panose="020B0604020202020204" pitchFamily="34" charset="0"/>
                <a:cs typeface="Arial" panose="020B0604020202020204" pitchFamily="34" charset="0"/>
              </a:rPr>
              <a:t> values for TC were not greater than 1.0. </a:t>
            </a:r>
            <a:endParaRPr lang="en-US" altLang="zh-CN" dirty="0" smtClean="0">
              <a:solidFill>
                <a:prstClr val="black"/>
              </a:solidFill>
              <a:latin typeface="Arial" panose="020B0604020202020204" pitchFamily="34" charset="0"/>
              <a:cs typeface="Arial" panose="020B0604020202020204" pitchFamily="34" charset="0"/>
            </a:endParaRPr>
          </a:p>
          <a:p>
            <a:pPr marL="171450" lvl="0" indent="-171450" algn="just" defTabSz="685800">
              <a:lnSpc>
                <a:spcPct val="120000"/>
              </a:lnSpc>
              <a:spcBef>
                <a:spcPts val="750"/>
              </a:spcBef>
              <a:buSzPct val="125000"/>
              <a:buFont typeface="Wingdings" panose="05000000000000000000" pitchFamily="2" charset="2"/>
              <a:buChar char="ü"/>
            </a:pPr>
            <a:r>
              <a:rPr lang="en-US" altLang="zh-CN" dirty="0">
                <a:solidFill>
                  <a:prstClr val="black"/>
                </a:solidFill>
                <a:latin typeface="Arial" panose="020B0604020202020204" pitchFamily="34" charset="0"/>
                <a:cs typeface="Arial" panose="020B0604020202020204" pitchFamily="34" charset="0"/>
              </a:rPr>
              <a:t>F</a:t>
            </a:r>
            <a:r>
              <a:rPr lang="en-US" altLang="zh-CN" dirty="0" smtClean="0">
                <a:solidFill>
                  <a:prstClr val="black"/>
                </a:solidFill>
                <a:latin typeface="Arial" panose="020B0604020202020204" pitchFamily="34" charset="0"/>
                <a:cs typeface="Arial" panose="020B0604020202020204" pitchFamily="34" charset="0"/>
              </a:rPr>
              <a:t>or </a:t>
            </a:r>
            <a:r>
              <a:rPr lang="en-US" altLang="zh-CN" dirty="0">
                <a:solidFill>
                  <a:prstClr val="black"/>
                </a:solidFill>
                <a:latin typeface="Arial" panose="020B0604020202020204" pitchFamily="34" charset="0"/>
                <a:cs typeface="Arial" panose="020B0604020202020204" pitchFamily="34" charset="0"/>
              </a:rPr>
              <a:t>SL and EC samples, </a:t>
            </a:r>
            <a:r>
              <a:rPr lang="en-US" altLang="zh-CN" dirty="0" smtClean="0">
                <a:solidFill>
                  <a:prstClr val="black"/>
                </a:solidFill>
                <a:latin typeface="Arial" panose="020B0604020202020204" pitchFamily="34" charset="0"/>
                <a:cs typeface="Arial" panose="020B0604020202020204" pitchFamily="34" charset="0"/>
              </a:rPr>
              <a:t>all </a:t>
            </a:r>
            <a:r>
              <a:rPr lang="en-US" altLang="zh-CN" dirty="0" err="1">
                <a:solidFill>
                  <a:prstClr val="black"/>
                </a:solidFill>
                <a:latin typeface="Arial" panose="020B0604020202020204" pitchFamily="34" charset="0"/>
                <a:cs typeface="Arial" panose="020B0604020202020204" pitchFamily="34" charset="0"/>
              </a:rPr>
              <a:t>HorRat</a:t>
            </a:r>
            <a:r>
              <a:rPr lang="en-US" altLang="zh-CN" dirty="0">
                <a:solidFill>
                  <a:prstClr val="black"/>
                </a:solidFill>
                <a:latin typeface="Arial" panose="020B0604020202020204" pitchFamily="34" charset="0"/>
                <a:cs typeface="Arial" panose="020B0604020202020204" pitchFamily="34" charset="0"/>
              </a:rPr>
              <a:t> values were not greater than </a:t>
            </a:r>
            <a:r>
              <a:rPr lang="en-US" altLang="zh-CN" dirty="0" smtClean="0">
                <a:solidFill>
                  <a:prstClr val="black"/>
                </a:solidFill>
                <a:latin typeface="Arial" panose="020B0604020202020204" pitchFamily="34" charset="0"/>
                <a:cs typeface="Arial" panose="020B0604020202020204" pitchFamily="34" charset="0"/>
              </a:rPr>
              <a:t>2.0. </a:t>
            </a:r>
            <a:r>
              <a:rPr lang="en-US" altLang="zh-CN" dirty="0">
                <a:solidFill>
                  <a:prstClr val="black"/>
                </a:solidFill>
                <a:latin typeface="Arial" panose="020B0604020202020204" pitchFamily="34" charset="0"/>
                <a:cs typeface="Arial" panose="020B0604020202020204" pitchFamily="34" charset="0"/>
              </a:rPr>
              <a:t>Considering very low concentration of SL and EC </a:t>
            </a:r>
            <a:r>
              <a:rPr lang="en-US" altLang="zh-CN" dirty="0" smtClean="0">
                <a:solidFill>
                  <a:prstClr val="black"/>
                </a:solidFill>
                <a:latin typeface="Arial" panose="020B0604020202020204" pitchFamily="34" charset="0"/>
                <a:cs typeface="Arial" panose="020B0604020202020204" pitchFamily="34" charset="0"/>
              </a:rPr>
              <a:t>sample and </a:t>
            </a:r>
            <a:r>
              <a:rPr lang="en-US" altLang="zh-CN" dirty="0">
                <a:solidFill>
                  <a:prstClr val="black"/>
                </a:solidFill>
                <a:latin typeface="Arial" panose="020B0604020202020204" pitchFamily="34" charset="0"/>
                <a:cs typeface="Arial" panose="020B0604020202020204" pitchFamily="34" charset="0"/>
              </a:rPr>
              <a:t>no outliers or stragglers were detected in Grubbs test</a:t>
            </a:r>
            <a:r>
              <a:rPr lang="en-US" altLang="zh-CN" dirty="0" smtClean="0">
                <a:solidFill>
                  <a:prstClr val="black"/>
                </a:solidFill>
                <a:latin typeface="Arial" panose="020B0604020202020204" pitchFamily="34" charset="0"/>
                <a:cs typeface="Arial" panose="020B0604020202020204" pitchFamily="34" charset="0"/>
              </a:rPr>
              <a:t>, the result is acceptable.</a:t>
            </a:r>
          </a:p>
          <a:p>
            <a:pPr marL="171450" indent="-171450" algn="just" defTabSz="685800">
              <a:lnSpc>
                <a:spcPct val="120000"/>
              </a:lnSpc>
              <a:spcBef>
                <a:spcPts val="750"/>
              </a:spcBef>
              <a:buSzPct val="125000"/>
              <a:buFont typeface="Wingdings" panose="05000000000000000000" pitchFamily="2" charset="2"/>
              <a:buChar char="ü"/>
            </a:pPr>
            <a:r>
              <a:rPr lang="en-US" altLang="zh-CN" dirty="0" smtClean="0">
                <a:solidFill>
                  <a:prstClr val="black"/>
                </a:solidFill>
                <a:latin typeface="Arial" panose="020B0604020202020204" pitchFamily="34" charset="0"/>
                <a:cs typeface="Arial" panose="020B0604020202020204" pitchFamily="34" charset="0"/>
              </a:rPr>
              <a:t>No more than one value has been removed per sample. The validity of the results and the suitability of the analytical method are shown. </a:t>
            </a:r>
            <a:endParaRPr lang="en-US" altLang="zh-CN" dirty="0">
              <a:solidFill>
                <a:prstClr val="black"/>
              </a:solidFill>
              <a:latin typeface="Arial" panose="020B0604020202020204" pitchFamily="34" charset="0"/>
              <a:cs typeface="Arial" panose="020B0604020202020204" pitchFamily="34" charset="0"/>
            </a:endParaRPr>
          </a:p>
        </p:txBody>
      </p:sp>
      <p:sp>
        <p:nvSpPr>
          <p:cNvPr id="5" name="幻灯片编号占位符 4"/>
          <p:cNvSpPr>
            <a:spLocks noGrp="1"/>
          </p:cNvSpPr>
          <p:nvPr>
            <p:ph type="sldNum" sz="quarter" idx="12"/>
          </p:nvPr>
        </p:nvSpPr>
        <p:spPr/>
        <p:txBody>
          <a:bodyPr/>
          <a:lstStyle/>
          <a:p>
            <a:fld id="{04BAE5B3-BE46-4E18-80F1-3E1CF5BEC112}" type="slidenum">
              <a:rPr lang="zh-CN" altLang="en-US" smtClean="0"/>
              <a:t>26</a:t>
            </a:fld>
            <a:endParaRPr lang="zh-CN" altLang="en-US"/>
          </a:p>
        </p:txBody>
      </p:sp>
    </p:spTree>
    <p:extLst>
      <p:ext uri="{BB962C8B-B14F-4D97-AF65-F5344CB8AC3E}">
        <p14:creationId xmlns:p14="http://schemas.microsoft.com/office/powerpoint/2010/main" val="26314184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524828" y="2831782"/>
            <a:ext cx="7344816" cy="707886"/>
          </a:xfrm>
          <a:prstGeom prst="rect">
            <a:avLst/>
          </a:prstGeom>
          <a:noFill/>
        </p:spPr>
        <p:txBody>
          <a:bodyPr wrap="square" rtlCol="0">
            <a:spAutoFit/>
          </a:bodyPr>
          <a:lstStyle/>
          <a:p>
            <a:pPr algn="ctr"/>
            <a:r>
              <a:rPr lang="en-US" altLang="zh-CN" sz="4000" b="1" dirty="0" smtClean="0">
                <a:ln/>
                <a:latin typeface="Arial" panose="020B0604020202020204" pitchFamily="34" charset="0"/>
                <a:cs typeface="Arial" panose="020B0604020202020204" pitchFamily="34" charset="0"/>
              </a:rPr>
              <a:t>Thanks for your attention!</a:t>
            </a: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27</a:t>
            </a:fld>
            <a:endParaRPr lang="zh-CN" altLang="en-US"/>
          </a:p>
        </p:txBody>
      </p:sp>
    </p:spTree>
    <p:extLst>
      <p:ext uri="{BB962C8B-B14F-4D97-AF65-F5344CB8AC3E}">
        <p14:creationId xmlns:p14="http://schemas.microsoft.com/office/powerpoint/2010/main" val="17370312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385105" y="668752"/>
            <a:ext cx="6724660" cy="507831"/>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700" dirty="0" smtClean="0">
                <a:latin typeface="Helvetica" charset="0"/>
                <a:ea typeface="Helvetica" charset="0"/>
                <a:cs typeface="Helvetica" charset="0"/>
              </a:rPr>
              <a:t>BACKGROUND OF THE STUDY </a:t>
            </a:r>
            <a:endParaRPr lang="zh-CN" altLang="en-US" sz="2700" dirty="0">
              <a:latin typeface="Helvetica" charset="0"/>
              <a:ea typeface="Helvetica" charset="0"/>
              <a:cs typeface="Helvetica" charset="0"/>
            </a:endParaRPr>
          </a:p>
        </p:txBody>
      </p:sp>
      <p:sp>
        <p:nvSpPr>
          <p:cNvPr id="7" name="内容占位符 2"/>
          <p:cNvSpPr>
            <a:spLocks noGrp="1"/>
          </p:cNvSpPr>
          <p:nvPr/>
        </p:nvSpPr>
        <p:spPr>
          <a:xfrm>
            <a:off x="385105" y="1239338"/>
            <a:ext cx="9244669" cy="484349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chemeClr val="tx1"/>
              </a:buClr>
              <a:buFont typeface="Wingdings" charset="2"/>
              <a:buChar char="l"/>
            </a:pPr>
            <a:r>
              <a:rPr lang="en-US" altLang="zh-CN" sz="1500" dirty="0" smtClean="0">
                <a:latin typeface="Arial" charset="0"/>
                <a:ea typeface="Arial" charset="0"/>
                <a:cs typeface="Arial" charset="0"/>
              </a:rPr>
              <a:t>In </a:t>
            </a:r>
            <a:r>
              <a:rPr lang="en-US" altLang="zh-CN" sz="1500" dirty="0">
                <a:latin typeface="Arial" charset="0"/>
                <a:ea typeface="Arial" charset="0"/>
                <a:cs typeface="Arial" charset="0"/>
              </a:rPr>
              <a:t>February </a:t>
            </a:r>
            <a:r>
              <a:rPr lang="en-US" altLang="zh-CN" sz="1500" dirty="0" smtClean="0">
                <a:latin typeface="Arial" charset="0"/>
                <a:ea typeface="Arial" charset="0"/>
                <a:cs typeface="Arial" charset="0"/>
              </a:rPr>
              <a:t>2020, small scale collaboration was initiated.</a:t>
            </a:r>
          </a:p>
          <a:p>
            <a:pPr>
              <a:lnSpc>
                <a:spcPct val="150000"/>
              </a:lnSpc>
              <a:buClr>
                <a:schemeClr val="tx1"/>
              </a:buClr>
              <a:buFont typeface="Wingdings" charset="2"/>
              <a:buChar char="l"/>
            </a:pPr>
            <a:r>
              <a:rPr lang="en-US" altLang="zh-CN" sz="1500" dirty="0">
                <a:latin typeface="Arial" charset="0"/>
                <a:ea typeface="Arial" charset="0"/>
                <a:cs typeface="Arial" charset="0"/>
              </a:rPr>
              <a:t>Two technical samples, two SL samples and one EC sample were sent to the following </a:t>
            </a:r>
            <a:r>
              <a:rPr lang="en-US" altLang="zh-CN" sz="1500" dirty="0" smtClean="0">
                <a:latin typeface="Arial" charset="0"/>
                <a:ea typeface="Arial" charset="0"/>
                <a:cs typeface="Arial" charset="0"/>
              </a:rPr>
              <a:t>6 </a:t>
            </a:r>
            <a:r>
              <a:rPr lang="en-US" altLang="zh-CN" sz="1500" dirty="0">
                <a:latin typeface="Arial" charset="0"/>
                <a:ea typeface="Arial" charset="0"/>
                <a:cs typeface="Arial" charset="0"/>
              </a:rPr>
              <a:t>participants in February 2020</a:t>
            </a:r>
            <a:r>
              <a:rPr lang="en-US" altLang="zh-CN" sz="1500" dirty="0" smtClean="0">
                <a:latin typeface="Arial" charset="0"/>
                <a:ea typeface="Arial" charset="0"/>
                <a:cs typeface="Arial" charset="0"/>
              </a:rPr>
              <a:t>.</a:t>
            </a:r>
          </a:p>
          <a:p>
            <a:pPr>
              <a:lnSpc>
                <a:spcPct val="150000"/>
              </a:lnSpc>
              <a:buClr>
                <a:schemeClr val="tx1"/>
              </a:buClr>
              <a:buFont typeface="Wingdings" charset="2"/>
              <a:buChar char="l"/>
            </a:pPr>
            <a:endParaRPr lang="en-US" altLang="zh-CN" sz="1500" dirty="0">
              <a:latin typeface="Arial" charset="0"/>
              <a:ea typeface="Arial" charset="0"/>
              <a:cs typeface="Arial" charset="0"/>
            </a:endParaRPr>
          </a:p>
          <a:p>
            <a:pPr>
              <a:lnSpc>
                <a:spcPct val="150000"/>
              </a:lnSpc>
              <a:buClr>
                <a:schemeClr val="tx1"/>
              </a:buClr>
              <a:buFont typeface="Wingdings" charset="2"/>
              <a:buChar char="l"/>
            </a:pPr>
            <a:endParaRPr lang="en-US" altLang="zh-CN" sz="1500" dirty="0">
              <a:latin typeface="Arial" charset="0"/>
              <a:ea typeface="Arial" charset="0"/>
              <a:cs typeface="Arial" charset="0"/>
            </a:endParaRPr>
          </a:p>
          <a:p>
            <a:pPr>
              <a:lnSpc>
                <a:spcPct val="150000"/>
              </a:lnSpc>
              <a:buClr>
                <a:schemeClr val="tx1"/>
              </a:buClr>
              <a:buFont typeface="Wingdings" charset="2"/>
              <a:buChar char="l"/>
            </a:pPr>
            <a:endParaRPr lang="en-US" altLang="zh-CN" sz="1500" dirty="0" smtClean="0">
              <a:latin typeface="Arial" charset="0"/>
              <a:ea typeface="Arial" charset="0"/>
              <a:cs typeface="Arial" charset="0"/>
            </a:endParaRPr>
          </a:p>
          <a:p>
            <a:pPr>
              <a:lnSpc>
                <a:spcPct val="150000"/>
              </a:lnSpc>
              <a:buClr>
                <a:schemeClr val="tx1"/>
              </a:buClr>
              <a:buFont typeface="Wingdings" charset="2"/>
              <a:buChar char="l"/>
            </a:pPr>
            <a:endParaRPr lang="en-US" altLang="zh-CN" sz="1500" dirty="0">
              <a:latin typeface="Arial" charset="0"/>
              <a:ea typeface="Arial" charset="0"/>
              <a:cs typeface="Arial" charset="0"/>
            </a:endParaRPr>
          </a:p>
          <a:p>
            <a:pPr>
              <a:lnSpc>
                <a:spcPct val="150000"/>
              </a:lnSpc>
              <a:buClr>
                <a:schemeClr val="tx1"/>
              </a:buClr>
              <a:buFont typeface="Wingdings" charset="2"/>
              <a:buChar char="l"/>
            </a:pPr>
            <a:endParaRPr lang="en-US" altLang="zh-CN" sz="1500" dirty="0" smtClean="0">
              <a:latin typeface="Arial" charset="0"/>
              <a:ea typeface="Arial" charset="0"/>
              <a:cs typeface="Arial" charset="0"/>
            </a:endParaRPr>
          </a:p>
          <a:p>
            <a:pPr>
              <a:lnSpc>
                <a:spcPct val="150000"/>
              </a:lnSpc>
              <a:buClr>
                <a:schemeClr val="tx1"/>
              </a:buClr>
              <a:buFont typeface="Wingdings" charset="2"/>
              <a:buChar char="l"/>
            </a:pPr>
            <a:endParaRPr lang="en-US" altLang="zh-CN" sz="1500" dirty="0" smtClean="0">
              <a:latin typeface="Arial" charset="0"/>
              <a:ea typeface="Arial" charset="0"/>
              <a:cs typeface="Arial" charset="0"/>
            </a:endParaRPr>
          </a:p>
          <a:p>
            <a:pPr>
              <a:lnSpc>
                <a:spcPct val="150000"/>
              </a:lnSpc>
              <a:buClr>
                <a:schemeClr val="tx1"/>
              </a:buClr>
              <a:buFont typeface="Wingdings" charset="2"/>
              <a:buChar char="l"/>
            </a:pPr>
            <a:endParaRPr lang="en-US" altLang="zh-CN" sz="1500" dirty="0" smtClean="0">
              <a:latin typeface="Arial" charset="0"/>
              <a:ea typeface="Arial" charset="0"/>
              <a:cs typeface="Arial" charset="0"/>
            </a:endParaRPr>
          </a:p>
          <a:p>
            <a:pPr>
              <a:lnSpc>
                <a:spcPct val="150000"/>
              </a:lnSpc>
              <a:buClr>
                <a:schemeClr val="tx1"/>
              </a:buClr>
              <a:buFont typeface="Wingdings" charset="2"/>
              <a:buChar char="l"/>
            </a:pPr>
            <a:endParaRPr lang="en-US" altLang="zh-CN" sz="1500" dirty="0" smtClean="0">
              <a:latin typeface="Arial" charset="0"/>
              <a:ea typeface="Arial" charset="0"/>
              <a:cs typeface="Arial" charset="0"/>
            </a:endParaRPr>
          </a:p>
          <a:p>
            <a:pPr>
              <a:lnSpc>
                <a:spcPct val="150000"/>
              </a:lnSpc>
              <a:buClr>
                <a:schemeClr val="tx1"/>
              </a:buClr>
              <a:buFont typeface="Wingdings" charset="2"/>
              <a:buChar char="l"/>
            </a:pPr>
            <a:r>
              <a:rPr lang="en-US" altLang="zh-CN" sz="1500" dirty="0" smtClean="0">
                <a:latin typeface="Arial" charset="0"/>
                <a:ea typeface="Arial" charset="0"/>
                <a:cs typeface="Arial" charset="0"/>
              </a:rPr>
              <a:t>The report of small scale collaboration was discussed and passed on virtual CIPAC meeting last year. </a:t>
            </a:r>
            <a:endParaRPr lang="en-US" altLang="zh-CN" sz="1500" dirty="0">
              <a:latin typeface="Arial" charset="0"/>
              <a:ea typeface="Arial" charset="0"/>
              <a:cs typeface="Arial" charset="0"/>
            </a:endParaRP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3</a:t>
            </a:fld>
            <a:endParaRPr lang="zh-CN" altLang="en-US" dirty="0"/>
          </a:p>
        </p:txBody>
      </p:sp>
      <p:graphicFrame>
        <p:nvGraphicFramePr>
          <p:cNvPr id="8" name="表格 7"/>
          <p:cNvGraphicFramePr>
            <a:graphicFrameLocks noGrp="1"/>
          </p:cNvGraphicFramePr>
          <p:nvPr>
            <p:extLst>
              <p:ext uri="{D42A27DB-BD31-4B8C-83A1-F6EECF244321}">
                <p14:modId xmlns:p14="http://schemas.microsoft.com/office/powerpoint/2010/main" val="3792112161"/>
              </p:ext>
            </p:extLst>
          </p:nvPr>
        </p:nvGraphicFramePr>
        <p:xfrm>
          <a:off x="624025" y="2609600"/>
          <a:ext cx="9422296" cy="3524999"/>
        </p:xfrm>
        <a:graphic>
          <a:graphicData uri="http://schemas.openxmlformats.org/drawingml/2006/table">
            <a:tbl>
              <a:tblPr/>
              <a:tblGrid>
                <a:gridCol w="795130"/>
                <a:gridCol w="2200950"/>
                <a:gridCol w="4809995"/>
                <a:gridCol w="1616221"/>
              </a:tblGrid>
              <a:tr h="604827">
                <a:tc>
                  <a:txBody>
                    <a:bodyPr/>
                    <a:lstStyle/>
                    <a:p>
                      <a:pPr marL="36000" algn="ctr" fontAlgn="ctr"/>
                      <a:r>
                        <a:rPr lang="en-US" sz="1500" b="1" i="0" u="none" strike="noStrike" dirty="0">
                          <a:solidFill>
                            <a:srgbClr val="000000"/>
                          </a:solidFill>
                          <a:effectLst/>
                          <a:latin typeface="Arial" panose="020B0604020202020204" pitchFamily="34" charset="0"/>
                          <a:ea typeface="宋体" panose="02010600030101010101" pitchFamily="2" charset="-122"/>
                        </a:rPr>
                        <a:t>Lab No.</a:t>
                      </a:r>
                      <a:br>
                        <a:rPr lang="en-US" sz="1500" b="1" i="0" u="none" strike="noStrike" dirty="0">
                          <a:solidFill>
                            <a:srgbClr val="000000"/>
                          </a:solidFill>
                          <a:effectLst/>
                          <a:latin typeface="Arial" panose="020B0604020202020204" pitchFamily="34" charset="0"/>
                          <a:ea typeface="宋体" panose="02010600030101010101" pitchFamily="2" charset="-122"/>
                        </a:rPr>
                      </a:br>
                      <a:endParaRPr lang="en-US" sz="1500" b="1" i="0" u="none" strike="noStrike" dirty="0">
                        <a:solidFill>
                          <a:srgbClr val="000000"/>
                        </a:solidFill>
                        <a:effectLst/>
                        <a:latin typeface="Arial" panose="020B0604020202020204" pitchFamily="34" charset="0"/>
                        <a:ea typeface="宋体" panose="02010600030101010101" pitchFamily="2" charset="-12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fontAlgn="ctr"/>
                      <a:r>
                        <a:rPr lang="en-US" sz="1500" b="1" i="0" u="none" strike="noStrike" dirty="0">
                          <a:solidFill>
                            <a:srgbClr val="000000"/>
                          </a:solidFill>
                          <a:effectLst/>
                          <a:latin typeface="Arial" panose="020B0604020202020204" pitchFamily="34" charset="0"/>
                          <a:ea typeface="宋体" panose="02010600030101010101" pitchFamily="2" charset="-122"/>
                        </a:rPr>
                        <a:t>Name of responsible person</a:t>
                      </a:r>
                      <a:br>
                        <a:rPr lang="en-US" sz="1500" b="1" i="0" u="none" strike="noStrike" dirty="0">
                          <a:solidFill>
                            <a:srgbClr val="000000"/>
                          </a:solidFill>
                          <a:effectLst/>
                          <a:latin typeface="Arial" panose="020B0604020202020204" pitchFamily="34" charset="0"/>
                          <a:ea typeface="宋体" panose="02010600030101010101" pitchFamily="2" charset="-122"/>
                        </a:rPr>
                      </a:br>
                      <a:endParaRPr lang="en-US" sz="1500" b="1" i="0" u="none" strike="noStrike" dirty="0">
                        <a:solidFill>
                          <a:srgbClr val="000000"/>
                        </a:solidFill>
                        <a:effectLst/>
                        <a:latin typeface="Arial" panose="020B0604020202020204" pitchFamily="34" charset="0"/>
                        <a:ea typeface="宋体" panose="02010600030101010101" pitchFamily="2" charset="-12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fontAlgn="ctr"/>
                      <a:r>
                        <a:rPr lang="en-US" sz="1500" b="1" i="0" u="none" strike="noStrike" dirty="0">
                          <a:solidFill>
                            <a:srgbClr val="000000"/>
                          </a:solidFill>
                          <a:effectLst/>
                          <a:latin typeface="Arial" panose="020B0604020202020204" pitchFamily="34" charset="0"/>
                          <a:ea typeface="宋体" panose="02010600030101010101" pitchFamily="2" charset="-122"/>
                        </a:rPr>
                        <a:t>Lab Name</a:t>
                      </a:r>
                      <a:br>
                        <a:rPr lang="en-US" sz="1500" b="1" i="0" u="none" strike="noStrike" dirty="0">
                          <a:solidFill>
                            <a:srgbClr val="000000"/>
                          </a:solidFill>
                          <a:effectLst/>
                          <a:latin typeface="Arial" panose="020B0604020202020204" pitchFamily="34" charset="0"/>
                          <a:ea typeface="宋体" panose="02010600030101010101" pitchFamily="2" charset="-122"/>
                        </a:rPr>
                      </a:br>
                      <a:endParaRPr lang="en-US" sz="1500" b="1" i="0" u="none" strike="noStrike" dirty="0">
                        <a:solidFill>
                          <a:srgbClr val="000000"/>
                        </a:solidFill>
                        <a:effectLst/>
                        <a:latin typeface="Arial" panose="020B0604020202020204" pitchFamily="34" charset="0"/>
                        <a:ea typeface="宋体" panose="02010600030101010101" pitchFamily="2" charset="-12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fontAlgn="ctr"/>
                      <a:r>
                        <a:rPr lang="en-US" sz="1500" b="1" i="0" u="none" strike="noStrike" dirty="0" smtClean="0">
                          <a:solidFill>
                            <a:srgbClr val="000000"/>
                          </a:solidFill>
                          <a:effectLst/>
                          <a:latin typeface="Arial" panose="020B0604020202020204" pitchFamily="34" charset="0"/>
                          <a:ea typeface="宋体" panose="02010600030101010101" pitchFamily="2" charset="-122"/>
                        </a:rPr>
                        <a:t>Country</a:t>
                      </a:r>
                      <a:r>
                        <a:rPr lang="en-US" sz="1500" b="1" i="0" u="none" strike="noStrike" dirty="0">
                          <a:solidFill>
                            <a:srgbClr val="000000"/>
                          </a:solidFill>
                          <a:effectLst/>
                          <a:latin typeface="Arial" panose="020B0604020202020204" pitchFamily="34" charset="0"/>
                          <a:ea typeface="宋体" panose="02010600030101010101" pitchFamily="2" charset="-122"/>
                        </a:rPr>
                        <a:t/>
                      </a:r>
                      <a:br>
                        <a:rPr lang="en-US" sz="1500" b="1" i="0" u="none" strike="noStrike" dirty="0">
                          <a:solidFill>
                            <a:srgbClr val="000000"/>
                          </a:solidFill>
                          <a:effectLst/>
                          <a:latin typeface="Arial" panose="020B0604020202020204" pitchFamily="34" charset="0"/>
                          <a:ea typeface="宋体" panose="02010600030101010101" pitchFamily="2" charset="-122"/>
                        </a:rPr>
                      </a:br>
                      <a:endParaRPr lang="en-US" sz="1500" b="1" i="0" u="none" strike="noStrike" dirty="0">
                        <a:solidFill>
                          <a:srgbClr val="000000"/>
                        </a:solidFill>
                        <a:effectLst/>
                        <a:latin typeface="Arial" panose="020B0604020202020204" pitchFamily="34" charset="0"/>
                        <a:ea typeface="宋体" panose="02010600030101010101" pitchFamily="2" charset="-122"/>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2597">
                <a:tc>
                  <a:txBody>
                    <a:bodyPr/>
                    <a:lstStyle/>
                    <a:p>
                      <a:pPr marL="36000" algn="ctr" fontAlgn="ctr"/>
                      <a:r>
                        <a:rPr lang="en-US" altLang="zh-CN" sz="1500" b="0" i="0" u="none" strike="noStrike" dirty="0">
                          <a:solidFill>
                            <a:srgbClr val="000000"/>
                          </a:solidFill>
                          <a:effectLst/>
                          <a:latin typeface="Arial" panose="020B0604020202020204" pitchFamily="34" charset="0"/>
                          <a:ea typeface="宋体" panose="02010600030101010101" pitchFamily="2" charset="-122"/>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marR="391160" indent="66675" algn="l" defTabSz="914400" rtl="0" eaLnBrk="1" fontAlgn="ctr" latinLnBrk="0" hangingPunct="1">
                        <a:lnSpc>
                          <a:spcPts val="1355"/>
                        </a:lnSpc>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Liu  </a:t>
                      </a:r>
                      <a:r>
                        <a:rPr lang="en-US" sz="1500" b="0" i="0" u="none" strike="noStrike" kern="1200" dirty="0" err="1">
                          <a:solidFill>
                            <a:srgbClr val="000000"/>
                          </a:solidFill>
                          <a:effectLst/>
                          <a:latin typeface="Arial" panose="020B0604020202020204" pitchFamily="34" charset="0"/>
                          <a:ea typeface="宋体" panose="02010600030101010101" pitchFamily="2" charset="-122"/>
                          <a:cs typeface="+mn-cs"/>
                        </a:rPr>
                        <a:t>ShuZhen</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defTabSz="914400" rtl="0" eaLnBrk="1" fontAlgn="ctr" latinLnBrk="0" hangingPunct="1">
                        <a:lnSpc>
                          <a:spcPts val="1355"/>
                        </a:lnSpc>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Jiangxi </a:t>
                      </a:r>
                      <a:r>
                        <a:rPr lang="en-US" sz="1500" b="0" i="0" u="none" strike="noStrike" kern="1200" dirty="0" err="1">
                          <a:solidFill>
                            <a:srgbClr val="000000"/>
                          </a:solidFill>
                          <a:effectLst/>
                          <a:latin typeface="Arial" panose="020B0604020202020204" pitchFamily="34" charset="0"/>
                          <a:ea typeface="宋体" panose="02010600030101010101" pitchFamily="2" charset="-122"/>
                          <a:cs typeface="+mn-cs"/>
                        </a:rPr>
                        <a:t>Windeal</a:t>
                      </a: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  Biotechnology Co., Ltd. - Quality Department</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defTabSz="914400" rtl="0" eaLnBrk="1" fontAlgn="ctr" latinLnBrk="0" hangingPunct="1">
                        <a:lnSpc>
                          <a:spcPts val="1355"/>
                        </a:lnSpc>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Jiangxi,  China</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3827">
                <a:tc>
                  <a:txBody>
                    <a:bodyPr/>
                    <a:lstStyle/>
                    <a:p>
                      <a:pPr marL="36000" algn="ctr" fontAlgn="ctr"/>
                      <a:r>
                        <a:rPr lang="en-US" altLang="zh-CN" sz="1500" b="0" i="0" u="none" strike="noStrike" dirty="0">
                          <a:solidFill>
                            <a:srgbClr val="000000"/>
                          </a:solidFill>
                          <a:effectLst/>
                          <a:latin typeface="Arial" panose="020B0604020202020204" pitchFamily="34" charset="0"/>
                          <a:ea typeface="宋体" panose="02010600030101010101" pitchFamily="2" charset="-122"/>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marR="391160" indent="80010" algn="l" defTabSz="914400" rtl="0" eaLnBrk="1" fontAlgn="ctr" latinLnBrk="0" hangingPunct="1">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Sun </a:t>
                      </a:r>
                      <a:r>
                        <a:rPr lang="en-US" sz="1500" b="0" i="0" u="none" strike="noStrike" kern="1200" dirty="0" err="1">
                          <a:solidFill>
                            <a:srgbClr val="000000"/>
                          </a:solidFill>
                          <a:effectLst/>
                          <a:latin typeface="Arial" panose="020B0604020202020204" pitchFamily="34" charset="0"/>
                          <a:ea typeface="宋体" panose="02010600030101010101" pitchFamily="2" charset="-122"/>
                          <a:cs typeface="+mn-cs"/>
                        </a:rPr>
                        <a:t>Fengying</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defTabSz="914400" rtl="0" eaLnBrk="1" fontAlgn="ctr" latinLnBrk="0" hangingPunct="1">
                        <a:lnSpc>
                          <a:spcPts val="1355"/>
                        </a:lnSpc>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Kaifeng </a:t>
                      </a:r>
                      <a:r>
                        <a:rPr lang="en-US" sz="1500" b="0" i="0" u="none" strike="noStrike" kern="1200" dirty="0" err="1">
                          <a:solidFill>
                            <a:srgbClr val="000000"/>
                          </a:solidFill>
                          <a:effectLst/>
                          <a:latin typeface="Arial" panose="020B0604020202020204" pitchFamily="34" charset="0"/>
                          <a:ea typeface="宋体" panose="02010600030101010101" pitchFamily="2" charset="-122"/>
                          <a:cs typeface="+mn-cs"/>
                        </a:rPr>
                        <a:t>Yitian</a:t>
                      </a: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 Biotechnology Co., Ltd. - quality control department</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defTabSz="914400" rtl="0" eaLnBrk="1" fontAlgn="ctr" latinLnBrk="0" hangingPunct="1">
                        <a:lnSpc>
                          <a:spcPts val="1355"/>
                        </a:lnSpc>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Henan,  China</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0330">
                <a:tc>
                  <a:txBody>
                    <a:bodyPr/>
                    <a:lstStyle/>
                    <a:p>
                      <a:pPr marL="36000" algn="ctr" fontAlgn="ctr"/>
                      <a:r>
                        <a:rPr lang="en-US" altLang="zh-CN" sz="1500" b="0" i="0" u="none" strike="noStrike" dirty="0">
                          <a:solidFill>
                            <a:srgbClr val="000000"/>
                          </a:solidFill>
                          <a:effectLst/>
                          <a:latin typeface="Arial" panose="020B0604020202020204" pitchFamily="34" charset="0"/>
                          <a:ea typeface="宋体" panose="02010600030101010101" pitchFamily="2" charset="-122"/>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marR="391160" indent="66675" algn="l" defTabSz="914400" rtl="0" eaLnBrk="1" fontAlgn="ctr" latinLnBrk="0" hangingPunct="1">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Chen Mirror</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defTabSz="914400" rtl="0" eaLnBrk="1" fontAlgn="ctr" latinLnBrk="0" hangingPunct="1">
                        <a:spcAft>
                          <a:spcPts val="0"/>
                        </a:spcAft>
                      </a:pPr>
                      <a:r>
                        <a:rPr lang="en-US" sz="1500" b="0" i="0" u="none" strike="noStrike" kern="1200" dirty="0" err="1">
                          <a:solidFill>
                            <a:srgbClr val="000000"/>
                          </a:solidFill>
                          <a:effectLst/>
                          <a:latin typeface="Arial" panose="020B0604020202020204" pitchFamily="34" charset="0"/>
                          <a:ea typeface="宋体" panose="02010600030101010101" pitchFamily="2" charset="-122"/>
                          <a:cs typeface="+mn-cs"/>
                        </a:rPr>
                        <a:t>GreenTech</a:t>
                      </a: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 Laboratory Co., Ltd.</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defTabSz="914400" rtl="0" eaLnBrk="1" fontAlgn="ctr" latinLnBrk="0" hangingPunct="1">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Shanghai, China</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589">
                <a:tc>
                  <a:txBody>
                    <a:bodyPr/>
                    <a:lstStyle/>
                    <a:p>
                      <a:pPr marL="36000" algn="ctr" fontAlgn="ctr"/>
                      <a:r>
                        <a:rPr lang="en-US" altLang="zh-CN" sz="1500" b="0" i="0" u="none" strike="noStrike" dirty="0">
                          <a:solidFill>
                            <a:srgbClr val="000000"/>
                          </a:solidFill>
                          <a:effectLst/>
                          <a:latin typeface="Arial" panose="020B0604020202020204" pitchFamily="34" charset="0"/>
                          <a:ea typeface="宋体" panose="02010600030101010101" pitchFamily="2" charset="-122"/>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marR="391160" indent="66675" algn="l" defTabSz="914400" rtl="0" eaLnBrk="1" fontAlgn="ctr" latinLnBrk="0" hangingPunct="1">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Mei </a:t>
                      </a:r>
                      <a:r>
                        <a:rPr lang="en-US" sz="1500" b="0" i="0" u="none" strike="noStrike" kern="1200" dirty="0" err="1">
                          <a:solidFill>
                            <a:srgbClr val="000000"/>
                          </a:solidFill>
                          <a:effectLst/>
                          <a:latin typeface="Arial" panose="020B0604020202020204" pitchFamily="34" charset="0"/>
                          <a:ea typeface="宋体" panose="02010600030101010101" pitchFamily="2" charset="-122"/>
                          <a:cs typeface="+mn-cs"/>
                        </a:rPr>
                        <a:t>Quanfu</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defTabSz="914400" rtl="0" eaLnBrk="1" fontAlgn="ctr" latinLnBrk="0" hangingPunct="1">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Jiangxi Buffett Chemical Co., Ltd. - quality control department</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defTabSz="914400" rtl="0" eaLnBrk="1" fontAlgn="ctr" latinLnBrk="0" hangingPunct="1">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Jiangxi,  China</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7200">
                <a:tc>
                  <a:txBody>
                    <a:bodyPr/>
                    <a:lstStyle/>
                    <a:p>
                      <a:pPr marL="36000" algn="ctr" fontAlgn="ctr"/>
                      <a:r>
                        <a:rPr lang="en-US" altLang="zh-CN" sz="1500" b="0" i="0" u="none" strike="noStrike" dirty="0">
                          <a:solidFill>
                            <a:srgbClr val="000000"/>
                          </a:solidFill>
                          <a:effectLst/>
                          <a:latin typeface="Arial" panose="020B0604020202020204" pitchFamily="34" charset="0"/>
                          <a:ea typeface="宋体" panose="02010600030101010101" pitchFamily="2" charset="-122"/>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marR="391160" indent="66675" algn="l" defTabSz="914400" rtl="0" eaLnBrk="1" fontAlgn="ctr" latinLnBrk="0" hangingPunct="1">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Chang Feng</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defTabSz="914400" rtl="0" eaLnBrk="1" fontAlgn="ctr" latinLnBrk="0" hangingPunct="1">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Shandong </a:t>
                      </a:r>
                      <a:r>
                        <a:rPr lang="en-US" sz="1500" b="0" i="0" u="none" strike="noStrike" kern="1200" dirty="0" err="1">
                          <a:solidFill>
                            <a:srgbClr val="000000"/>
                          </a:solidFill>
                          <a:effectLst/>
                          <a:latin typeface="Arial" panose="020B0604020202020204" pitchFamily="34" charset="0"/>
                          <a:ea typeface="宋体" panose="02010600030101010101" pitchFamily="2" charset="-122"/>
                          <a:cs typeface="+mn-cs"/>
                        </a:rPr>
                        <a:t>Huihan</a:t>
                      </a: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 Biotechnology Co., Ltd. - analysis room</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defTabSz="914400" rtl="0" eaLnBrk="1" fontAlgn="ctr" latinLnBrk="0" hangingPunct="1">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Shandong, China</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8520">
                <a:tc>
                  <a:txBody>
                    <a:bodyPr/>
                    <a:lstStyle/>
                    <a:p>
                      <a:pPr marL="36000" algn="ctr" fontAlgn="ctr"/>
                      <a:r>
                        <a:rPr lang="en-US" altLang="zh-CN" sz="1500" b="0" i="0" u="none" strike="noStrike" dirty="0">
                          <a:solidFill>
                            <a:srgbClr val="000000"/>
                          </a:solidFill>
                          <a:effectLst/>
                          <a:latin typeface="Arial" panose="020B0604020202020204" pitchFamily="34" charset="0"/>
                          <a:ea typeface="宋体" panose="02010600030101010101" pitchFamily="2" charset="-122"/>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marR="391160" indent="66675" algn="l" defTabSz="914400" rtl="0" eaLnBrk="1" fontAlgn="ctr" latinLnBrk="0" hangingPunct="1">
                        <a:lnSpc>
                          <a:spcPts val="1355"/>
                        </a:lnSpc>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Liu </a:t>
                      </a:r>
                      <a:r>
                        <a:rPr lang="en-US" sz="1500" b="0" i="0" u="none" strike="noStrike" kern="1200" dirty="0" err="1">
                          <a:solidFill>
                            <a:srgbClr val="000000"/>
                          </a:solidFill>
                          <a:effectLst/>
                          <a:latin typeface="Arial" panose="020B0604020202020204" pitchFamily="34" charset="0"/>
                          <a:ea typeface="宋体" panose="02010600030101010101" pitchFamily="2" charset="-122"/>
                          <a:cs typeface="+mn-cs"/>
                        </a:rPr>
                        <a:t>Xinsheng</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defTabSz="914400" rtl="0" eaLnBrk="1" fontAlgn="ctr" latinLnBrk="0" hangingPunct="1">
                        <a:lnSpc>
                          <a:spcPts val="1355"/>
                        </a:lnSpc>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Guangdong </a:t>
                      </a:r>
                      <a:r>
                        <a:rPr lang="en-US" sz="1500" b="0" i="0" u="none" strike="noStrike" kern="1200" dirty="0" err="1">
                          <a:solidFill>
                            <a:srgbClr val="000000"/>
                          </a:solidFill>
                          <a:effectLst/>
                          <a:latin typeface="Arial" panose="020B0604020202020204" pitchFamily="34" charset="0"/>
                          <a:ea typeface="宋体" panose="02010600030101010101" pitchFamily="2" charset="-122"/>
                          <a:cs typeface="+mn-cs"/>
                        </a:rPr>
                        <a:t>Zhongxun</a:t>
                      </a: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 Agricultural Technology Co., Ltd. - PTD Center</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36000" algn="l" defTabSz="914400" rtl="0" eaLnBrk="1" fontAlgn="ctr" latinLnBrk="0" hangingPunct="1">
                        <a:lnSpc>
                          <a:spcPts val="1355"/>
                        </a:lnSpc>
                        <a:spcAft>
                          <a:spcPts val="0"/>
                        </a:spcAft>
                      </a:pPr>
                      <a:r>
                        <a:rPr lang="en-US" sz="1500" b="0" i="0" u="none" strike="noStrike" kern="1200" dirty="0">
                          <a:solidFill>
                            <a:srgbClr val="000000"/>
                          </a:solidFill>
                          <a:effectLst/>
                          <a:latin typeface="Arial" panose="020B0604020202020204" pitchFamily="34" charset="0"/>
                          <a:ea typeface="宋体" panose="02010600030101010101" pitchFamily="2" charset="-122"/>
                          <a:cs typeface="+mn-cs"/>
                        </a:rPr>
                        <a:t>Guangdong,  China</a:t>
                      </a:r>
                      <a:endParaRPr lang="zh-CN" sz="1500" b="0" i="0" u="none" strike="noStrike" kern="1200" dirty="0">
                        <a:solidFill>
                          <a:srgbClr val="000000"/>
                        </a:solidFill>
                        <a:effectLst/>
                        <a:latin typeface="Arial" panose="020B0604020202020204" pitchFamily="34" charset="0"/>
                        <a:ea typeface="宋体" panose="02010600030101010101" pitchFamily="2" charset="-122"/>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519383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304915" y="213368"/>
            <a:ext cx="7429499" cy="1108928"/>
          </a:xfrm>
        </p:spPr>
        <p:txBody>
          <a:bodyPr>
            <a:normAutofit/>
          </a:bodyPr>
          <a:lstStyle/>
          <a:p>
            <a:pPr algn="l"/>
            <a:r>
              <a:rPr lang="en-US" altLang="zh-CN" sz="2700" dirty="0" smtClean="0">
                <a:latin typeface="Helvetica" charset="0"/>
                <a:ea typeface="Helvetica" charset="0"/>
                <a:cs typeface="Helvetica" charset="0"/>
              </a:rPr>
              <a:t>PARTICIPANTS</a:t>
            </a:r>
            <a:endParaRPr lang="zh-CN" altLang="en-US" sz="2700" dirty="0">
              <a:latin typeface="Helvetica" charset="0"/>
              <a:ea typeface="Helvetica" charset="0"/>
              <a:cs typeface="Helvetica" charset="0"/>
            </a:endParaRPr>
          </a:p>
        </p:txBody>
      </p:sp>
      <p:sp>
        <p:nvSpPr>
          <p:cNvPr id="5" name="文本框 4"/>
          <p:cNvSpPr txBox="1"/>
          <p:nvPr/>
        </p:nvSpPr>
        <p:spPr>
          <a:xfrm>
            <a:off x="868585" y="1482974"/>
            <a:ext cx="10489978" cy="1200329"/>
          </a:xfrm>
          <a:prstGeom prst="rect">
            <a:avLst/>
          </a:prstGeom>
          <a:noFill/>
        </p:spPr>
        <p:txBody>
          <a:bodyPr wrap="square" rtlCol="0">
            <a:spAutoFit/>
          </a:bodyPr>
          <a:lstStyle/>
          <a:p>
            <a:pPr marL="285750" indent="-285750">
              <a:buFont typeface="Arial" panose="020B0604020202020204" pitchFamily="34" charset="0"/>
              <a:buChar char="•"/>
            </a:pPr>
            <a:r>
              <a:rPr lang="en-US" altLang="zh-CN" b="1" dirty="0" smtClean="0">
                <a:solidFill>
                  <a:prstClr val="black"/>
                </a:solidFill>
                <a:latin typeface="Arial" panose="020B0604020202020204" pitchFamily="34" charset="0"/>
                <a:cs typeface="Arial" panose="020B0604020202020204" pitchFamily="34" charset="0"/>
              </a:rPr>
              <a:t>Two technical samples, two SL samples and one EC sample were sent to 18 participants in November 2020.</a:t>
            </a:r>
          </a:p>
          <a:p>
            <a:pPr marL="285750" indent="-285750">
              <a:buFont typeface="Arial" panose="020B0604020202020204" pitchFamily="34" charset="0"/>
              <a:buChar char="•"/>
            </a:pPr>
            <a:r>
              <a:rPr lang="en-US" altLang="zh-CN" b="1" dirty="0" smtClean="0">
                <a:solidFill>
                  <a:prstClr val="black"/>
                </a:solidFill>
                <a:latin typeface="Arial" panose="020B0604020202020204" pitchFamily="34" charset="0"/>
                <a:cs typeface="Arial" panose="020B0604020202020204" pitchFamily="34" charset="0"/>
              </a:rPr>
              <a:t>By the end of April 2021, 16 participants provided their results, another 2 </a:t>
            </a:r>
            <a:r>
              <a:rPr lang="en-US" altLang="zh-CN" b="1" dirty="0">
                <a:solidFill>
                  <a:prstClr val="black"/>
                </a:solidFill>
                <a:latin typeface="Arial" panose="020B0604020202020204" pitchFamily="34" charset="0"/>
                <a:cs typeface="Arial" panose="020B0604020202020204" pitchFamily="34" charset="0"/>
              </a:rPr>
              <a:t>participants did not reply in time. </a:t>
            </a:r>
          </a:p>
        </p:txBody>
      </p:sp>
      <p:sp>
        <p:nvSpPr>
          <p:cNvPr id="3" name="幻灯片编号占位符 2"/>
          <p:cNvSpPr>
            <a:spLocks noGrp="1"/>
          </p:cNvSpPr>
          <p:nvPr>
            <p:ph type="sldNum" sz="quarter" idx="12"/>
          </p:nvPr>
        </p:nvSpPr>
        <p:spPr/>
        <p:txBody>
          <a:bodyPr/>
          <a:lstStyle/>
          <a:p>
            <a:fld id="{04BAE5B3-BE46-4E18-80F1-3E1CF5BEC112}" type="slidenum">
              <a:rPr lang="zh-CN" altLang="en-US" smtClean="0"/>
              <a:t>4</a:t>
            </a:fld>
            <a:endParaRPr lang="zh-CN" altLang="en-US"/>
          </a:p>
        </p:txBody>
      </p:sp>
      <p:graphicFrame>
        <p:nvGraphicFramePr>
          <p:cNvPr id="6" name="表格 5"/>
          <p:cNvGraphicFramePr>
            <a:graphicFrameLocks noGrp="1"/>
          </p:cNvGraphicFramePr>
          <p:nvPr>
            <p:extLst>
              <p:ext uri="{D42A27DB-BD31-4B8C-83A1-F6EECF244321}">
                <p14:modId xmlns:p14="http://schemas.microsoft.com/office/powerpoint/2010/main" val="2885351409"/>
              </p:ext>
            </p:extLst>
          </p:nvPr>
        </p:nvGraphicFramePr>
        <p:xfrm>
          <a:off x="1231472" y="2867870"/>
          <a:ext cx="9360567" cy="3687686"/>
        </p:xfrm>
        <a:graphic>
          <a:graphicData uri="http://schemas.openxmlformats.org/drawingml/2006/table">
            <a:tbl>
              <a:tblPr firstRow="1" firstCol="1" lastRow="1" lastCol="1" bandRow="1" bandCol="1"/>
              <a:tblGrid>
                <a:gridCol w="685799"/>
                <a:gridCol w="1828799"/>
                <a:gridCol w="5233737"/>
                <a:gridCol w="1612232"/>
              </a:tblGrid>
              <a:tr h="643697">
                <a:tc>
                  <a:txBody>
                    <a:bodyPr/>
                    <a:lstStyle/>
                    <a:p>
                      <a:pPr marL="40005" algn="ctr">
                        <a:lnSpc>
                          <a:spcPts val="1355"/>
                        </a:lnSpc>
                        <a:spcAft>
                          <a:spcPts val="0"/>
                        </a:spcAft>
                      </a:pPr>
                      <a:r>
                        <a:rPr lang="en-US" sz="1500" b="1" kern="0" dirty="0">
                          <a:effectLst/>
                          <a:latin typeface="Arial" panose="020B0604020202020204" pitchFamily="34" charset="0"/>
                          <a:ea typeface="宋体" panose="02010600030101010101" pitchFamily="2" charset="-122"/>
                          <a:cs typeface="Times New Roman" panose="02020603050405020304" pitchFamily="18" charset="0"/>
                        </a:rPr>
                        <a:t> </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005" algn="ctr">
                        <a:lnSpc>
                          <a:spcPts val="1355"/>
                        </a:lnSpc>
                        <a:spcAft>
                          <a:spcPts val="0"/>
                        </a:spcAft>
                      </a:pPr>
                      <a:r>
                        <a:rPr lang="en-US" sz="1500" b="1" kern="0" dirty="0">
                          <a:effectLst/>
                          <a:latin typeface="Arial" panose="020B0604020202020204" pitchFamily="34" charset="0"/>
                          <a:ea typeface="宋体" panose="02010600030101010101" pitchFamily="2" charset="-122"/>
                          <a:cs typeface="Times New Roman" panose="02020603050405020304" pitchFamily="18" charset="0"/>
                        </a:rPr>
                        <a:t>Name of responsible person</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b="1" kern="0" dirty="0">
                          <a:effectLst/>
                          <a:latin typeface="Arial" panose="020B0604020202020204" pitchFamily="34" charset="0"/>
                          <a:ea typeface="宋体" panose="02010600030101010101" pitchFamily="2" charset="-122"/>
                          <a:cs typeface="Times New Roman" panose="02020603050405020304" pitchFamily="18" charset="0"/>
                        </a:rPr>
                        <a:t>Lab Name</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b="1" kern="0" dirty="0">
                          <a:effectLst/>
                          <a:latin typeface="Arial" panose="020B0604020202020204" pitchFamily="34" charset="0"/>
                          <a:ea typeface="宋体" panose="02010600030101010101" pitchFamily="2" charset="-122"/>
                          <a:cs typeface="Times New Roman" panose="02020603050405020304" pitchFamily="18" charset="0"/>
                        </a:rPr>
                        <a:t>City, Country</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1800">
                <a:tc>
                  <a:txBody>
                    <a:bodyPr/>
                    <a:lstStyle/>
                    <a:p>
                      <a:pPr marL="40005" algn="ctr">
                        <a:lnSpc>
                          <a:spcPts val="1355"/>
                        </a:lnSpc>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1</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005"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Helen </a:t>
                      </a:r>
                      <a:r>
                        <a:rPr lang="en-US" sz="1500" kern="0" dirty="0" err="1">
                          <a:effectLst/>
                          <a:latin typeface="Arial" panose="020B0604020202020204" pitchFamily="34" charset="0"/>
                          <a:ea typeface="宋体" panose="02010600030101010101" pitchFamily="2" charset="-122"/>
                          <a:cs typeface="Times New Roman" panose="02020603050405020304" pitchFamily="18" charset="0"/>
                        </a:rPr>
                        <a:t>Karasali</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kern="0" dirty="0" err="1">
                          <a:effectLst/>
                          <a:latin typeface="Arial" panose="020B0604020202020204" pitchFamily="34" charset="0"/>
                          <a:ea typeface="宋体" panose="02010600030101010101" pitchFamily="2" charset="-122"/>
                          <a:cs typeface="Times New Roman" panose="02020603050405020304" pitchFamily="18" charset="0"/>
                        </a:rPr>
                        <a:t>Benaki</a:t>
                      </a:r>
                      <a:r>
                        <a:rPr lang="en-US" sz="1500" kern="0" dirty="0">
                          <a:effectLst/>
                          <a:latin typeface="Arial" panose="020B0604020202020204" pitchFamily="34" charset="0"/>
                          <a:ea typeface="宋体" panose="02010600030101010101" pitchFamily="2" charset="-122"/>
                          <a:cs typeface="Times New Roman" panose="02020603050405020304" pitchFamily="18" charset="0"/>
                        </a:rPr>
                        <a:t> </a:t>
                      </a:r>
                      <a:r>
                        <a:rPr lang="en-US" sz="1500" kern="0" dirty="0" err="1">
                          <a:effectLst/>
                          <a:latin typeface="Arial" panose="020B0604020202020204" pitchFamily="34" charset="0"/>
                          <a:ea typeface="宋体" panose="02010600030101010101" pitchFamily="2" charset="-122"/>
                          <a:cs typeface="Times New Roman" panose="02020603050405020304" pitchFamily="18" charset="0"/>
                        </a:rPr>
                        <a:t>Phytopathological</a:t>
                      </a:r>
                      <a:r>
                        <a:rPr lang="en-US" sz="1500" kern="0" dirty="0">
                          <a:effectLst/>
                          <a:latin typeface="Arial" panose="020B0604020202020204" pitchFamily="34" charset="0"/>
                          <a:ea typeface="宋体" panose="02010600030101010101" pitchFamily="2" charset="-122"/>
                          <a:cs typeface="Times New Roman" panose="02020603050405020304" pitchFamily="18" charset="0"/>
                        </a:rPr>
                        <a:t> Institute</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Greece</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2916">
                <a:tc>
                  <a:txBody>
                    <a:bodyPr/>
                    <a:lstStyle/>
                    <a:p>
                      <a:pPr marL="40005" algn="ctr">
                        <a:lnSpc>
                          <a:spcPts val="1355"/>
                        </a:lnSpc>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2</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005"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Denis Carr</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Department of Agriculture, Food and the Marine</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Ireland</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1800">
                <a:tc>
                  <a:txBody>
                    <a:bodyPr/>
                    <a:lstStyle/>
                    <a:p>
                      <a:pPr marL="40005" algn="ctr">
                        <a:lnSpc>
                          <a:spcPts val="1355"/>
                        </a:lnSpc>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3</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005" algn="ctr">
                        <a:lnSpc>
                          <a:spcPts val="1355"/>
                        </a:lnSpc>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Wendy Wang</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Jiangsu </a:t>
                      </a:r>
                      <a:r>
                        <a:rPr lang="en-US" sz="1500" kern="0" dirty="0" err="1">
                          <a:effectLst/>
                          <a:latin typeface="Arial" panose="020B0604020202020204" pitchFamily="34" charset="0"/>
                          <a:ea typeface="宋体" panose="02010600030101010101" pitchFamily="2" charset="-122"/>
                          <a:cs typeface="Times New Roman" panose="02020603050405020304" pitchFamily="18" charset="0"/>
                        </a:rPr>
                        <a:t>Agrochem</a:t>
                      </a:r>
                      <a:r>
                        <a:rPr lang="en-US" sz="1500" kern="0" dirty="0">
                          <a:effectLst/>
                          <a:latin typeface="Arial" panose="020B0604020202020204" pitchFamily="34" charset="0"/>
                          <a:ea typeface="宋体" panose="02010600030101010101" pitchFamily="2" charset="-122"/>
                          <a:cs typeface="Times New Roman" panose="02020603050405020304" pitchFamily="18" charset="0"/>
                        </a:rPr>
                        <a:t> Laboratory Co., Ltd.</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China</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1800">
                <a:tc>
                  <a:txBody>
                    <a:bodyPr/>
                    <a:lstStyle/>
                    <a:p>
                      <a:pPr marL="40005" algn="ctr">
                        <a:lnSpc>
                          <a:spcPts val="1355"/>
                        </a:lnSpc>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4</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005" algn="ctr">
                        <a:lnSpc>
                          <a:spcPts val="1355"/>
                        </a:lnSpc>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Cornel Grecu</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Laboratory of </a:t>
                      </a:r>
                      <a:r>
                        <a:rPr lang="en-US" sz="1500" kern="0" dirty="0" err="1">
                          <a:effectLst/>
                          <a:latin typeface="Arial" panose="020B0604020202020204" pitchFamily="34" charset="0"/>
                          <a:ea typeface="宋体" panose="02010600030101010101" pitchFamily="2" charset="-122"/>
                          <a:cs typeface="Times New Roman" panose="02020603050405020304" pitchFamily="18" charset="0"/>
                        </a:rPr>
                        <a:t>Alchimex</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Romania</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5315">
                <a:tc>
                  <a:txBody>
                    <a:bodyPr/>
                    <a:lstStyle/>
                    <a:p>
                      <a:pPr marL="40005" algn="ctr">
                        <a:lnSpc>
                          <a:spcPts val="1355"/>
                        </a:lnSpc>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5</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005"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Angela </a:t>
                      </a:r>
                      <a:r>
                        <a:rPr lang="en-US" sz="1500" kern="0" dirty="0" err="1">
                          <a:effectLst/>
                          <a:latin typeface="Arial" panose="020B0604020202020204" pitchFamily="34" charset="0"/>
                          <a:ea typeface="宋体" panose="02010600030101010101" pitchFamily="2" charset="-122"/>
                          <a:cs typeface="Times New Roman" panose="02020603050405020304" pitchFamily="18" charset="0"/>
                        </a:rPr>
                        <a:t>Santilio</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National Institute of Health – Department of Environment and Health – ECASS Section</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Italy</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0358">
                <a:tc>
                  <a:txBody>
                    <a:bodyPr/>
                    <a:lstStyle/>
                    <a:p>
                      <a:pPr marL="40005"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6</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005"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Huang Liang</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Anhui </a:t>
                      </a:r>
                      <a:r>
                        <a:rPr lang="en-US" sz="1500" kern="0" dirty="0" err="1">
                          <a:effectLst/>
                          <a:latin typeface="Arial" panose="020B0604020202020204" pitchFamily="34" charset="0"/>
                          <a:ea typeface="宋体" panose="02010600030101010101" pitchFamily="2" charset="-122"/>
                          <a:cs typeface="Times New Roman" panose="02020603050405020304" pitchFamily="18" charset="0"/>
                        </a:rPr>
                        <a:t>Fengle</a:t>
                      </a:r>
                      <a:r>
                        <a:rPr lang="en-US" sz="1500" kern="0" dirty="0">
                          <a:effectLst/>
                          <a:latin typeface="Arial" panose="020B0604020202020204" pitchFamily="34" charset="0"/>
                          <a:ea typeface="宋体" panose="02010600030101010101" pitchFamily="2" charset="-122"/>
                          <a:cs typeface="Times New Roman" panose="02020603050405020304" pitchFamily="18" charset="0"/>
                        </a:rPr>
                        <a:t> Agrochemical Co., Ltd. Product Testing Center</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kern="0" dirty="0" err="1">
                          <a:effectLst/>
                          <a:latin typeface="Arial" panose="020B0604020202020204" pitchFamily="34" charset="0"/>
                          <a:ea typeface="宋体" panose="02010600030101010101" pitchFamily="2" charset="-122"/>
                          <a:cs typeface="Times New Roman" panose="02020603050405020304" pitchFamily="18" charset="0"/>
                        </a:rPr>
                        <a:t>Auhui</a:t>
                      </a:r>
                      <a:r>
                        <a:rPr lang="en-US" sz="1500" kern="0" dirty="0">
                          <a:effectLst/>
                          <a:latin typeface="Arial" panose="020B0604020202020204" pitchFamily="34" charset="0"/>
                          <a:ea typeface="宋体" panose="02010600030101010101" pitchFamily="2" charset="-122"/>
                          <a:cs typeface="Times New Roman" panose="02020603050405020304" pitchFamily="18" charset="0"/>
                        </a:rPr>
                        <a:t>, China</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66702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4BAE5B3-BE46-4E18-80F1-3E1CF5BEC112}" type="slidenum">
              <a:rPr lang="zh-CN" altLang="en-US" smtClean="0"/>
              <a:t>5</a:t>
            </a:fld>
            <a:endParaRPr lang="zh-CN" altLang="en-US"/>
          </a:p>
        </p:txBody>
      </p:sp>
      <p:graphicFrame>
        <p:nvGraphicFramePr>
          <p:cNvPr id="7" name="表格 6"/>
          <p:cNvGraphicFramePr>
            <a:graphicFrameLocks noGrp="1"/>
          </p:cNvGraphicFramePr>
          <p:nvPr>
            <p:extLst>
              <p:ext uri="{D42A27DB-BD31-4B8C-83A1-F6EECF244321}">
                <p14:modId xmlns:p14="http://schemas.microsoft.com/office/powerpoint/2010/main" val="1386020813"/>
              </p:ext>
            </p:extLst>
          </p:nvPr>
        </p:nvGraphicFramePr>
        <p:xfrm>
          <a:off x="1143000" y="464858"/>
          <a:ext cx="9492916" cy="5749898"/>
        </p:xfrm>
        <a:graphic>
          <a:graphicData uri="http://schemas.openxmlformats.org/drawingml/2006/table">
            <a:tbl>
              <a:tblPr firstRow="1" firstCol="1" lastRow="1" lastCol="1" bandRow="1" bandCol="1"/>
              <a:tblGrid>
                <a:gridCol w="733926"/>
                <a:gridCol w="2081463"/>
                <a:gridCol w="4800600"/>
                <a:gridCol w="1876927"/>
              </a:tblGrid>
              <a:tr h="412524">
                <a:tc>
                  <a:txBody>
                    <a:bodyPr/>
                    <a:lstStyle/>
                    <a:p>
                      <a:pPr marL="40005" algn="ctr">
                        <a:lnSpc>
                          <a:spcPts val="1355"/>
                        </a:lnSpc>
                        <a:spcAft>
                          <a:spcPts val="0"/>
                        </a:spcAft>
                      </a:pPr>
                      <a:r>
                        <a:rPr lang="en-US" sz="1500" b="1" kern="0" dirty="0">
                          <a:effectLst/>
                          <a:latin typeface="Arial" panose="020B0604020202020204" pitchFamily="34" charset="0"/>
                          <a:ea typeface="宋体" panose="02010600030101010101" pitchFamily="2" charset="-122"/>
                          <a:cs typeface="Times New Roman" panose="02020603050405020304" pitchFamily="18" charset="0"/>
                        </a:rPr>
                        <a:t> </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005" algn="ctr">
                        <a:lnSpc>
                          <a:spcPts val="1355"/>
                        </a:lnSpc>
                        <a:spcAft>
                          <a:spcPts val="0"/>
                        </a:spcAft>
                      </a:pPr>
                      <a:r>
                        <a:rPr lang="en-US" sz="1500" b="1" kern="0" dirty="0">
                          <a:effectLst/>
                          <a:latin typeface="Arial" panose="020B0604020202020204" pitchFamily="34" charset="0"/>
                          <a:ea typeface="宋体" panose="02010600030101010101" pitchFamily="2" charset="-122"/>
                          <a:cs typeface="Times New Roman" panose="02020603050405020304" pitchFamily="18" charset="0"/>
                        </a:rPr>
                        <a:t>Name of responsible person</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b="1" kern="0" dirty="0">
                          <a:effectLst/>
                          <a:latin typeface="Arial" panose="020B0604020202020204" pitchFamily="34" charset="0"/>
                          <a:ea typeface="宋体" panose="02010600030101010101" pitchFamily="2" charset="-122"/>
                          <a:cs typeface="Times New Roman" panose="02020603050405020304" pitchFamily="18" charset="0"/>
                        </a:rPr>
                        <a:t>Lab Name</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b="1" kern="0">
                          <a:effectLst/>
                          <a:latin typeface="Arial" panose="020B0604020202020204" pitchFamily="34" charset="0"/>
                          <a:ea typeface="宋体" panose="02010600030101010101" pitchFamily="2" charset="-122"/>
                          <a:cs typeface="Times New Roman" panose="02020603050405020304" pitchFamily="18" charset="0"/>
                        </a:rPr>
                        <a:t>City, Country</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2502">
                <a:tc>
                  <a:txBody>
                    <a:bodyPr/>
                    <a:lstStyle/>
                    <a:p>
                      <a:pPr marL="40005" algn="ctr">
                        <a:lnSpc>
                          <a:spcPts val="1355"/>
                        </a:lnSpc>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7</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005"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UENO </a:t>
                      </a:r>
                      <a:r>
                        <a:rPr lang="en-US" sz="1500" kern="0" dirty="0" err="1">
                          <a:effectLst/>
                          <a:latin typeface="Arial" panose="020B0604020202020204" pitchFamily="34" charset="0"/>
                          <a:ea typeface="宋体" panose="02010600030101010101" pitchFamily="2" charset="-122"/>
                          <a:cs typeface="Times New Roman" panose="02020603050405020304" pitchFamily="18" charset="0"/>
                        </a:rPr>
                        <a:t>Takanori</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Agricultural Chemicals Inspection Station,</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p>
                      <a:pPr marL="41910"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Food and Agricultural Materials Inspection Center</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Japan</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3245">
                <a:tc>
                  <a:txBody>
                    <a:bodyPr/>
                    <a:lstStyle/>
                    <a:p>
                      <a:pPr marL="40005" algn="ctr">
                        <a:lnSpc>
                          <a:spcPts val="1355"/>
                        </a:lnSpc>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8</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005" algn="ctr">
                        <a:lnSpc>
                          <a:spcPts val="1355"/>
                        </a:lnSpc>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Vanessa Lecocq</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Walloon Agricultural Research Centre (CRA-W)</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p>
                      <a:pPr marL="41910"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Knowledge and Valorization of Products Department (D4)</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p>
                      <a:pPr marL="41910"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Protection, control products and residues Unit (U10)</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Belgium</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4292">
                <a:tc>
                  <a:txBody>
                    <a:bodyPr/>
                    <a:lstStyle/>
                    <a:p>
                      <a:pPr marL="40005" algn="ctr">
                        <a:lnSpc>
                          <a:spcPts val="1355"/>
                        </a:lnSpc>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9</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005" algn="ctr">
                        <a:lnSpc>
                          <a:spcPts val="1355"/>
                        </a:lnSpc>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Zhang Juntao</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Helm China Co., Ltd.</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China</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7042">
                <a:tc>
                  <a:txBody>
                    <a:bodyPr/>
                    <a:lstStyle/>
                    <a:p>
                      <a:pPr marL="40005" algn="ctr">
                        <a:lnSpc>
                          <a:spcPts val="1355"/>
                        </a:lnSpc>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10</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005" algn="ctr">
                        <a:lnSpc>
                          <a:spcPts val="1355"/>
                        </a:lnSpc>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Xu Aiping</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kern="0" dirty="0" err="1">
                          <a:effectLst/>
                          <a:latin typeface="Arial" panose="020B0604020202020204" pitchFamily="34" charset="0"/>
                          <a:ea typeface="宋体" panose="02010600030101010101" pitchFamily="2" charset="-122"/>
                          <a:cs typeface="Times New Roman" panose="02020603050405020304" pitchFamily="18" charset="0"/>
                        </a:rPr>
                        <a:t>Laprode</a:t>
                      </a:r>
                      <a:r>
                        <a:rPr lang="en-US" sz="1500" kern="0" dirty="0">
                          <a:effectLst/>
                          <a:latin typeface="Arial" panose="020B0604020202020204" pitchFamily="34" charset="0"/>
                          <a:ea typeface="宋体" panose="02010600030101010101" pitchFamily="2" charset="-122"/>
                          <a:cs typeface="Times New Roman" panose="02020603050405020304" pitchFamily="18" charset="0"/>
                        </a:rPr>
                        <a:t> (Zhejiang) Analysis Co., Ltd</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Zhejiang, China</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9232">
                <a:tc>
                  <a:txBody>
                    <a:bodyPr/>
                    <a:lstStyle/>
                    <a:p>
                      <a:pPr marL="40005" algn="ctr">
                        <a:lnSpc>
                          <a:spcPts val="1355"/>
                        </a:lnSpc>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11</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005" algn="ctr">
                        <a:lnSpc>
                          <a:spcPts val="1355"/>
                        </a:lnSpc>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Agus Salim</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kern="0" dirty="0" err="1">
                          <a:effectLst/>
                          <a:latin typeface="Arial" panose="020B0604020202020204" pitchFamily="34" charset="0"/>
                          <a:ea typeface="宋体" panose="02010600030101010101" pitchFamily="2" charset="-122"/>
                          <a:cs typeface="Times New Roman" panose="02020603050405020304" pitchFamily="18" charset="0"/>
                        </a:rPr>
                        <a:t>Laboratorium</a:t>
                      </a:r>
                      <a:r>
                        <a:rPr lang="en-US" sz="1500" kern="0" dirty="0">
                          <a:effectLst/>
                          <a:latin typeface="Arial" panose="020B0604020202020204" pitchFamily="34" charset="0"/>
                          <a:ea typeface="宋体" panose="02010600030101010101" pitchFamily="2" charset="-122"/>
                          <a:cs typeface="Times New Roman" panose="02020603050405020304" pitchFamily="18" charset="0"/>
                        </a:rPr>
                        <a:t> PT Agriculture Construction (AGRICON)</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Indonesia</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137">
                <a:tc>
                  <a:txBody>
                    <a:bodyPr/>
                    <a:lstStyle/>
                    <a:p>
                      <a:pPr marL="40005"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12</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005"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He </a:t>
                      </a:r>
                      <a:r>
                        <a:rPr lang="en-US" sz="1500" kern="0" dirty="0" err="1">
                          <a:effectLst/>
                          <a:latin typeface="Arial" panose="020B0604020202020204" pitchFamily="34" charset="0"/>
                          <a:ea typeface="宋体" panose="02010600030101010101" pitchFamily="2" charset="-122"/>
                          <a:cs typeface="Times New Roman" panose="02020603050405020304" pitchFamily="18" charset="0"/>
                        </a:rPr>
                        <a:t>Zhiyu</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kern="0" dirty="0" err="1">
                          <a:effectLst/>
                          <a:latin typeface="Arial" panose="020B0604020202020204" pitchFamily="34" charset="0"/>
                          <a:ea typeface="宋体" panose="02010600030101010101" pitchFamily="2" charset="-122"/>
                          <a:cs typeface="Times New Roman" panose="02020603050405020304" pitchFamily="18" charset="0"/>
                        </a:rPr>
                        <a:t>Guizhou</a:t>
                      </a:r>
                      <a:r>
                        <a:rPr lang="en-US" sz="1500" kern="0" dirty="0">
                          <a:effectLst/>
                          <a:latin typeface="Arial" panose="020B0604020202020204" pitchFamily="34" charset="0"/>
                          <a:ea typeface="宋体" panose="02010600030101010101" pitchFamily="2" charset="-122"/>
                          <a:cs typeface="Times New Roman" panose="02020603050405020304" pitchFamily="18" charset="0"/>
                        </a:rPr>
                        <a:t> JAD technology co., LTD</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kern="0" dirty="0" err="1">
                          <a:effectLst/>
                          <a:latin typeface="Arial" panose="020B0604020202020204" pitchFamily="34" charset="0"/>
                          <a:ea typeface="宋体" panose="02010600030101010101" pitchFamily="2" charset="-122"/>
                          <a:cs typeface="Times New Roman" panose="02020603050405020304" pitchFamily="18" charset="0"/>
                        </a:rPr>
                        <a:t>Guizhou</a:t>
                      </a:r>
                      <a:r>
                        <a:rPr lang="en-US" sz="1500" kern="0" dirty="0">
                          <a:effectLst/>
                          <a:latin typeface="Arial" panose="020B0604020202020204" pitchFamily="34" charset="0"/>
                          <a:ea typeface="宋体" panose="02010600030101010101" pitchFamily="2" charset="-122"/>
                          <a:cs typeface="Times New Roman" panose="02020603050405020304" pitchFamily="18" charset="0"/>
                        </a:rPr>
                        <a:t>, China</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7357">
                <a:tc>
                  <a:txBody>
                    <a:bodyPr/>
                    <a:lstStyle/>
                    <a:p>
                      <a:pPr marL="40005" algn="ctr">
                        <a:lnSpc>
                          <a:spcPts val="1355"/>
                        </a:lnSpc>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13</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9370" marR="373380" indent="66675" algn="ctr">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Chang Feng</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180" algn="ctr">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Shandong </a:t>
                      </a:r>
                      <a:r>
                        <a:rPr lang="en-US" sz="1500" kern="0" dirty="0" err="1">
                          <a:effectLst/>
                          <a:latin typeface="Arial" panose="020B0604020202020204" pitchFamily="34" charset="0"/>
                          <a:ea typeface="宋体" panose="02010600030101010101" pitchFamily="2" charset="-122"/>
                          <a:cs typeface="Times New Roman" panose="02020603050405020304" pitchFamily="18" charset="0"/>
                        </a:rPr>
                        <a:t>Huihan</a:t>
                      </a:r>
                      <a:r>
                        <a:rPr lang="en-US" sz="1500" kern="0" dirty="0">
                          <a:effectLst/>
                          <a:latin typeface="Arial" panose="020B0604020202020204" pitchFamily="34" charset="0"/>
                          <a:ea typeface="宋体" panose="02010600030101010101" pitchFamily="2" charset="-122"/>
                          <a:cs typeface="Times New Roman" panose="02020603050405020304" pitchFamily="18" charset="0"/>
                        </a:rPr>
                        <a:t> Biotechnology Co., Ltd. - analysis room</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180" algn="ctr">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Shandong, China</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3453">
                <a:tc>
                  <a:txBody>
                    <a:bodyPr/>
                    <a:lstStyle/>
                    <a:p>
                      <a:pPr marL="40005" algn="ctr">
                        <a:lnSpc>
                          <a:spcPts val="1355"/>
                        </a:lnSpc>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14</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Sun Fengying</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Kaifeng </a:t>
                      </a:r>
                      <a:r>
                        <a:rPr lang="en-US" sz="1500" kern="0" dirty="0" err="1">
                          <a:effectLst/>
                          <a:latin typeface="Arial" panose="020B0604020202020204" pitchFamily="34" charset="0"/>
                          <a:ea typeface="宋体" panose="02010600030101010101" pitchFamily="2" charset="-122"/>
                          <a:cs typeface="Times New Roman" panose="02020603050405020304" pitchFamily="18" charset="0"/>
                        </a:rPr>
                        <a:t>Yitian</a:t>
                      </a:r>
                      <a:r>
                        <a:rPr lang="en-US" sz="1500" kern="0" dirty="0">
                          <a:effectLst/>
                          <a:latin typeface="Arial" panose="020B0604020202020204" pitchFamily="34" charset="0"/>
                          <a:ea typeface="宋体" panose="02010600030101010101" pitchFamily="2" charset="-122"/>
                          <a:cs typeface="Times New Roman" panose="02020603050405020304" pitchFamily="18" charset="0"/>
                        </a:rPr>
                        <a:t> Biotechnology Co., Ltd. - quality control department</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Henan,  China</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8636">
                <a:tc>
                  <a:txBody>
                    <a:bodyPr/>
                    <a:lstStyle/>
                    <a:p>
                      <a:pPr marL="40005" algn="ctr">
                        <a:lnSpc>
                          <a:spcPts val="1355"/>
                        </a:lnSpc>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15</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Liu Xinsheng</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Guangdong </a:t>
                      </a:r>
                      <a:r>
                        <a:rPr lang="en-US" sz="1500" kern="0" dirty="0" err="1">
                          <a:effectLst/>
                          <a:latin typeface="Arial" panose="020B0604020202020204" pitchFamily="34" charset="0"/>
                          <a:ea typeface="宋体" panose="02010600030101010101" pitchFamily="2" charset="-122"/>
                          <a:cs typeface="Times New Roman" panose="02020603050405020304" pitchFamily="18" charset="0"/>
                        </a:rPr>
                        <a:t>Zhongxun</a:t>
                      </a:r>
                      <a:r>
                        <a:rPr lang="en-US" sz="1500" kern="0" dirty="0">
                          <a:effectLst/>
                          <a:latin typeface="Arial" panose="020B0604020202020204" pitchFamily="34" charset="0"/>
                          <a:ea typeface="宋体" panose="02010600030101010101" pitchFamily="2" charset="-122"/>
                          <a:cs typeface="Times New Roman" panose="02020603050405020304" pitchFamily="18" charset="0"/>
                        </a:rPr>
                        <a:t> Agricultural Technology Co., Ltd. - PTD Center</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Guangdong,  China</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8478">
                <a:tc>
                  <a:txBody>
                    <a:bodyPr/>
                    <a:lstStyle/>
                    <a:p>
                      <a:pPr marL="40005" algn="ctr">
                        <a:lnSpc>
                          <a:spcPts val="1355"/>
                        </a:lnSpc>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16</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005" marR="373380" indent="66675" algn="ctr">
                        <a:lnSpc>
                          <a:spcPts val="1355"/>
                        </a:lnSpc>
                        <a:spcAft>
                          <a:spcPts val="0"/>
                        </a:spcAft>
                      </a:pPr>
                      <a:r>
                        <a:rPr lang="en-US" sz="1500" kern="0">
                          <a:effectLst/>
                          <a:latin typeface="Arial" panose="020B0604020202020204" pitchFamily="34" charset="0"/>
                          <a:ea typeface="宋体" panose="02010600030101010101" pitchFamily="2" charset="-122"/>
                          <a:cs typeface="Times New Roman" panose="02020603050405020304" pitchFamily="18" charset="0"/>
                        </a:rPr>
                        <a:t>Liu  ShuZhen</a:t>
                      </a:r>
                      <a:endParaRPr lang="zh-CN" sz="1500" kern="1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3180"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Jiangxi </a:t>
                      </a:r>
                      <a:r>
                        <a:rPr lang="en-US" sz="1500" kern="0" dirty="0" err="1">
                          <a:effectLst/>
                          <a:latin typeface="Arial" panose="020B0604020202020204" pitchFamily="34" charset="0"/>
                          <a:ea typeface="宋体" panose="02010600030101010101" pitchFamily="2" charset="-122"/>
                          <a:cs typeface="Times New Roman" panose="02020603050405020304" pitchFamily="18" charset="0"/>
                        </a:rPr>
                        <a:t>Windeal</a:t>
                      </a:r>
                      <a:r>
                        <a:rPr lang="en-US" sz="1500" kern="0" dirty="0">
                          <a:effectLst/>
                          <a:latin typeface="Arial" panose="020B0604020202020204" pitchFamily="34" charset="0"/>
                          <a:ea typeface="宋体" panose="02010600030101010101" pitchFamily="2" charset="-122"/>
                          <a:cs typeface="Times New Roman" panose="02020603050405020304" pitchFamily="18" charset="0"/>
                        </a:rPr>
                        <a:t>  Biotechnology Co., Ltd. - Quality Department</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1910" algn="ctr">
                        <a:lnSpc>
                          <a:spcPts val="1355"/>
                        </a:lnSpc>
                        <a:spcAft>
                          <a:spcPts val="0"/>
                        </a:spcAft>
                      </a:pPr>
                      <a:r>
                        <a:rPr lang="en-US" sz="1500" kern="0" dirty="0">
                          <a:effectLst/>
                          <a:latin typeface="Arial" panose="020B0604020202020204" pitchFamily="34" charset="0"/>
                          <a:ea typeface="宋体" panose="02010600030101010101" pitchFamily="2" charset="-122"/>
                          <a:cs typeface="Times New Roman" panose="02020603050405020304" pitchFamily="18" charset="0"/>
                        </a:rPr>
                        <a:t>Jiangxi,  China</a:t>
                      </a:r>
                      <a:endParaRPr lang="zh-CN" sz="15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19414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480279" y="326102"/>
            <a:ext cx="7429499" cy="110892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a:lstStyle>
          <a:p>
            <a:r>
              <a:rPr lang="en-US" altLang="zh-CN" dirty="0" smtClean="0">
                <a:latin typeface="Helvetica" pitchFamily="34" charset="0"/>
                <a:cs typeface="Helvetica" pitchFamily="34" charset="0"/>
              </a:rPr>
              <a:t>Analytical Method</a:t>
            </a:r>
            <a:endParaRPr lang="zh-CN" altLang="en-US" dirty="0">
              <a:latin typeface="Helvetica" pitchFamily="34" charset="0"/>
              <a:cs typeface="Helvetica" pitchFamily="34" charset="0"/>
            </a:endParaRPr>
          </a:p>
        </p:txBody>
      </p:sp>
      <p:sp>
        <p:nvSpPr>
          <p:cNvPr id="5" name="内容占位符 2"/>
          <p:cNvSpPr txBox="1">
            <a:spLocks/>
          </p:cNvSpPr>
          <p:nvPr/>
        </p:nvSpPr>
        <p:spPr>
          <a:xfrm>
            <a:off x="856060" y="1860915"/>
            <a:ext cx="9334862" cy="1508587"/>
          </a:xfrm>
          <a:prstGeom prst="rect">
            <a:avLst/>
          </a:prstGeom>
        </p:spPr>
        <p:txBody>
          <a:bodyPr vert="horz" lIns="91440" tIns="45720" rIns="91440" bIns="45720" rtlCol="0">
            <a:noAutofit/>
          </a:bodyPr>
          <a:lstStyle>
            <a:lvl1pPr marL="171450" indent="-171450" algn="l" defTabSz="685800"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a:lstStyle>
          <a:p>
            <a:pPr algn="just">
              <a:buFont typeface="Wingdings" panose="05000000000000000000" pitchFamily="2" charset="2"/>
              <a:buChar char="ü"/>
            </a:pPr>
            <a:r>
              <a:rPr lang="en-US" altLang="zh-CN" b="1" dirty="0" smtClean="0">
                <a:latin typeface="Arial" panose="020B0604020202020204" pitchFamily="34" charset="0"/>
                <a:ea typeface="Arial Unicode MS" pitchFamily="34" charset="-122"/>
                <a:cs typeface="Arial" panose="020B0604020202020204" pitchFamily="34" charset="0"/>
              </a:rPr>
              <a:t>Outline of Method</a:t>
            </a:r>
          </a:p>
          <a:p>
            <a:pPr algn="just"/>
            <a:r>
              <a:rPr lang="en-US" altLang="zh-CN" sz="1500" dirty="0">
                <a:latin typeface="Arial" panose="020B0604020202020204" pitchFamily="34" charset="0"/>
                <a:cs typeface="Arial" panose="020B0604020202020204" pitchFamily="34" charset="0"/>
              </a:rPr>
              <a:t>After </a:t>
            </a:r>
            <a:r>
              <a:rPr lang="en-US" altLang="zh-CN" sz="1500" dirty="0" err="1">
                <a:latin typeface="Arial" panose="020B0604020202020204" pitchFamily="34" charset="0"/>
                <a:cs typeface="Arial" panose="020B0604020202020204" pitchFamily="34" charset="0"/>
              </a:rPr>
              <a:t>derivatization</a:t>
            </a:r>
            <a:r>
              <a:rPr lang="en-US" altLang="zh-CN" sz="1500" dirty="0">
                <a:latin typeface="Arial" panose="020B0604020202020204" pitchFamily="34" charset="0"/>
                <a:cs typeface="Arial" panose="020B0604020202020204" pitchFamily="34" charset="0"/>
              </a:rPr>
              <a:t> with </a:t>
            </a:r>
            <a:r>
              <a:rPr lang="en-US" altLang="zh-CN" sz="1500" dirty="0" err="1">
                <a:latin typeface="Arial" panose="020B0604020202020204" pitchFamily="34" charset="0"/>
                <a:cs typeface="Arial" panose="020B0604020202020204" pitchFamily="34" charset="0"/>
              </a:rPr>
              <a:t>Phenylboronic</a:t>
            </a:r>
            <a:r>
              <a:rPr lang="en-US" altLang="zh-CN" sz="1500" dirty="0">
                <a:latin typeface="Arial" panose="020B0604020202020204" pitchFamily="34" charset="0"/>
                <a:cs typeface="Arial" panose="020B0604020202020204" pitchFamily="34" charset="0"/>
              </a:rPr>
              <a:t> Acid, t</a:t>
            </a:r>
            <a:r>
              <a:rPr lang="en-US" altLang="zh-CN" sz="1500" dirty="0" smtClean="0">
                <a:latin typeface="Arial" panose="020B0604020202020204" pitchFamily="34" charset="0"/>
                <a:cs typeface="Arial" panose="020B0604020202020204" pitchFamily="34" charset="0"/>
              </a:rPr>
              <a:t>he </a:t>
            </a:r>
            <a:r>
              <a:rPr lang="en-US" altLang="zh-CN" sz="1500" dirty="0">
                <a:latin typeface="Arial" panose="020B0604020202020204" pitchFamily="34" charset="0"/>
                <a:cs typeface="Arial" panose="020B0604020202020204" pitchFamily="34" charset="0"/>
              </a:rPr>
              <a:t>28-Homobrassinolide content of the samples is determined by high performance liquid chromatography on ODS-C18 film stainless column with UV detector at 220 nm, quantified by external standard </a:t>
            </a:r>
            <a:r>
              <a:rPr lang="en-US" altLang="zh-CN" sz="1500" dirty="0" smtClean="0">
                <a:latin typeface="Arial" panose="020B0604020202020204" pitchFamily="34" charset="0"/>
                <a:cs typeface="Arial" panose="020B0604020202020204" pitchFamily="34" charset="0"/>
              </a:rPr>
              <a:t>method.</a:t>
            </a:r>
            <a:endParaRPr lang="en-US" altLang="zh-CN" b="1" dirty="0" smtClean="0">
              <a:latin typeface="Arial" panose="020B0604020202020204" pitchFamily="34" charset="0"/>
              <a:ea typeface="Arial Unicode MS" pitchFamily="34" charset="-122"/>
              <a:cs typeface="Arial" panose="020B0604020202020204" pitchFamily="34"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2716010335"/>
              </p:ext>
            </p:extLst>
          </p:nvPr>
        </p:nvGraphicFramePr>
        <p:xfrm>
          <a:off x="1444783" y="3507289"/>
          <a:ext cx="8338045" cy="1965960"/>
        </p:xfrm>
        <a:graphic>
          <a:graphicData uri="http://schemas.openxmlformats.org/drawingml/2006/table">
            <a:tbl>
              <a:tblPr firstRow="1" bandRow="1"/>
              <a:tblGrid>
                <a:gridCol w="1548938"/>
                <a:gridCol w="3494762"/>
                <a:gridCol w="1077238"/>
                <a:gridCol w="2217107"/>
              </a:tblGrid>
              <a:tr h="415816">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r>
                        <a:rPr lang="en-US" altLang="zh-CN" sz="1500" dirty="0" smtClean="0">
                          <a:latin typeface="Arial" panose="020B0604020202020204" pitchFamily="34" charset="0"/>
                          <a:cs typeface="Arial" panose="020B0604020202020204" pitchFamily="34" charset="0"/>
                        </a:rPr>
                        <a:t>Column:</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zh-CN" sz="1500" dirty="0" smtClean="0">
                          <a:latin typeface="Arial" panose="020B0604020202020204" pitchFamily="34" charset="0"/>
                          <a:cs typeface="Arial" panose="020B0604020202020204" pitchFamily="34" charset="0"/>
                        </a:rPr>
                        <a:t>250mm x 4.6 mm (id), packed with ODS-C18, or equivalent</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r>
                        <a:rPr lang="en-US" altLang="zh-CN" sz="1500" dirty="0" smtClean="0">
                          <a:solidFill>
                            <a:schemeClr val="tx1"/>
                          </a:solidFill>
                          <a:latin typeface="Arial" panose="020B0604020202020204" pitchFamily="34" charset="0"/>
                          <a:cs typeface="Arial" panose="020B0604020202020204" pitchFamily="34" charset="0"/>
                        </a:rPr>
                        <a:t>Eluent: </a:t>
                      </a:r>
                      <a:endParaRPr lang="zh-CN" altLang="en-US" sz="1500" dirty="0">
                        <a:solidFill>
                          <a:schemeClr val="tx1"/>
                        </a:solidFill>
                        <a:latin typeface="Arial" panose="020B0604020202020204" pitchFamily="34" charset="0"/>
                        <a:cs typeface="Arial" panose="020B0604020202020204" pitchFamily="34" charset="0"/>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zh-CN" sz="1500" dirty="0" smtClean="0">
                          <a:solidFill>
                            <a:schemeClr val="tx1"/>
                          </a:solidFill>
                          <a:latin typeface="Arial" panose="020B0604020202020204" pitchFamily="34" charset="0"/>
                          <a:cs typeface="Arial" panose="020B0604020202020204" pitchFamily="34" charset="0"/>
                        </a:rPr>
                        <a:t>acetonitrile+ water = 80 + 20</a:t>
                      </a:r>
                      <a:r>
                        <a:rPr lang="zh-CN" altLang="en-US" sz="1500" dirty="0" smtClean="0">
                          <a:solidFill>
                            <a:schemeClr val="tx1"/>
                          </a:solidFill>
                          <a:latin typeface="Arial" panose="020B0604020202020204" pitchFamily="34" charset="0"/>
                          <a:cs typeface="Arial" panose="020B0604020202020204" pitchFamily="34" charset="0"/>
                        </a:rPr>
                        <a:t>（</a:t>
                      </a:r>
                      <a:r>
                        <a:rPr lang="en-US" altLang="zh-CN" sz="1500" dirty="0" smtClean="0">
                          <a:solidFill>
                            <a:schemeClr val="tx1"/>
                          </a:solidFill>
                          <a:latin typeface="Arial" panose="020B0604020202020204" pitchFamily="34" charset="0"/>
                          <a:cs typeface="Arial" panose="020B0604020202020204" pitchFamily="34" charset="0"/>
                        </a:rPr>
                        <a:t>v/v</a:t>
                      </a:r>
                      <a:r>
                        <a:rPr lang="zh-CN" altLang="en-US" sz="1500" dirty="0" smtClean="0">
                          <a:solidFill>
                            <a:schemeClr val="tx1"/>
                          </a:solidFill>
                          <a:latin typeface="Arial" panose="020B0604020202020204" pitchFamily="34" charset="0"/>
                          <a:cs typeface="Arial" panose="020B0604020202020204" pitchFamily="34" charset="0"/>
                        </a:rPr>
                        <a:t>）</a:t>
                      </a:r>
                      <a:endParaRPr lang="en-US" altLang="zh-CN" sz="1500" dirty="0" smtClean="0">
                        <a:solidFill>
                          <a:schemeClr val="tx1"/>
                        </a:solidFill>
                        <a:latin typeface="Arial" panose="020B0604020202020204" pitchFamily="34" charset="0"/>
                        <a:cs typeface="Arial" panose="020B0604020202020204" pitchFamily="34" charset="0"/>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185688">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zh-CN" sz="1500" kern="100" dirty="0" smtClean="0">
                          <a:solidFill>
                            <a:schemeClr val="tx1"/>
                          </a:solidFill>
                          <a:latin typeface="Arial" panose="020B0604020202020204" pitchFamily="34" charset="0"/>
                          <a:cs typeface="Arial" panose="020B0604020202020204" pitchFamily="34" charset="0"/>
                        </a:rPr>
                        <a:t>Column Temperature:</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zh-CN" sz="1500" kern="100" dirty="0" smtClean="0">
                          <a:solidFill>
                            <a:schemeClr val="tx1"/>
                          </a:solidFill>
                          <a:latin typeface="Arial" panose="020B0604020202020204" pitchFamily="34" charset="0"/>
                          <a:cs typeface="Arial" panose="020B0604020202020204" pitchFamily="34" charset="0"/>
                        </a:rPr>
                        <a:t>25</a:t>
                      </a:r>
                      <a:r>
                        <a:rPr lang="zh-CN" altLang="zh-CN" sz="1500" kern="100" dirty="0" smtClean="0">
                          <a:solidFill>
                            <a:schemeClr val="tx1"/>
                          </a:solidFill>
                          <a:latin typeface="Arial" panose="020B0604020202020204" pitchFamily="34" charset="0"/>
                          <a:cs typeface="Arial" panose="020B0604020202020204" pitchFamily="34" charset="0"/>
                        </a:rPr>
                        <a:t>℃</a:t>
                      </a:r>
                      <a:endParaRPr lang="en-US" altLang="zh-CN" sz="1500" kern="100" baseline="30000" dirty="0" smtClean="0">
                        <a:solidFill>
                          <a:schemeClr val="tx1"/>
                        </a:solidFill>
                        <a:latin typeface="Arial" panose="020B0604020202020204" pitchFamily="34" charset="0"/>
                        <a:cs typeface="Arial" panose="020B0604020202020204" pitchFamily="34" charset="0"/>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zh-CN" sz="1500" kern="100" dirty="0" smtClean="0">
                          <a:solidFill>
                            <a:schemeClr val="tx1"/>
                          </a:solidFill>
                          <a:latin typeface="Arial" panose="020B0604020202020204" pitchFamily="34" charset="0"/>
                          <a:cs typeface="Arial" panose="020B0604020202020204" pitchFamily="34" charset="0"/>
                        </a:rPr>
                        <a:t>Flow Rate:</a:t>
                      </a:r>
                      <a:endParaRPr lang="en-US" altLang="zh-CN" sz="1500" kern="100" baseline="30000" dirty="0" smtClean="0">
                        <a:solidFill>
                          <a:schemeClr val="tx1"/>
                        </a:solidFill>
                        <a:latin typeface="Arial" panose="020B0604020202020204" pitchFamily="34" charset="0"/>
                        <a:cs typeface="Arial" panose="020B0604020202020204" pitchFamily="34" charset="0"/>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zh-CN" sz="1500" kern="100" dirty="0" smtClean="0">
                          <a:solidFill>
                            <a:schemeClr val="tx1"/>
                          </a:solidFill>
                          <a:latin typeface="Arial" panose="020B0604020202020204" pitchFamily="34" charset="0"/>
                          <a:cs typeface="Arial" panose="020B0604020202020204" pitchFamily="34" charset="0"/>
                        </a:rPr>
                        <a:t>1.0 ml/min</a:t>
                      </a:r>
                      <a:endParaRPr lang="en-US" altLang="zh-CN" sz="1500" kern="100" baseline="30000" dirty="0" smtClean="0">
                        <a:solidFill>
                          <a:schemeClr val="tx1"/>
                        </a:solidFill>
                        <a:latin typeface="Arial" panose="020B0604020202020204" pitchFamily="34" charset="0"/>
                        <a:cs typeface="Arial" panose="020B0604020202020204" pitchFamily="34" charset="0"/>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390912">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zh-CN" sz="1500" kern="100" dirty="0" smtClean="0">
                          <a:solidFill>
                            <a:schemeClr val="tx1"/>
                          </a:solidFill>
                          <a:latin typeface="Arial" panose="020B0604020202020204" pitchFamily="34" charset="0"/>
                          <a:cs typeface="Arial" panose="020B0604020202020204" pitchFamily="34" charset="0"/>
                        </a:rPr>
                        <a:t>Detector Wavelength</a:t>
                      </a:r>
                      <a:r>
                        <a:rPr lang="zh-CN" altLang="zh-CN" sz="1500" kern="100" dirty="0" smtClean="0">
                          <a:solidFill>
                            <a:schemeClr val="tx1"/>
                          </a:solidFill>
                          <a:latin typeface="Arial" panose="020B0604020202020204" pitchFamily="34" charset="0"/>
                          <a:cs typeface="Arial" panose="020B0604020202020204" pitchFamily="34" charset="0"/>
                        </a:rPr>
                        <a:t>：</a:t>
                      </a:r>
                      <a:endParaRPr lang="en-US" altLang="zh-CN" sz="1500" kern="100" dirty="0" smtClean="0">
                        <a:solidFill>
                          <a:schemeClr val="tx1"/>
                        </a:solidFill>
                        <a:latin typeface="Arial" panose="020B0604020202020204" pitchFamily="34" charset="0"/>
                        <a:cs typeface="Arial" panose="020B0604020202020204" pitchFamily="34" charset="0"/>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zh-CN" sz="1500" kern="100" dirty="0" smtClean="0">
                          <a:solidFill>
                            <a:schemeClr val="tx1"/>
                          </a:solidFill>
                          <a:latin typeface="Arial" panose="020B0604020202020204" pitchFamily="34" charset="0"/>
                          <a:cs typeface="Arial" panose="020B0604020202020204" pitchFamily="34" charset="0"/>
                        </a:rPr>
                        <a:t>220nm</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r>
                        <a:rPr lang="en-US" altLang="zh-CN" sz="1500" kern="100" dirty="0" smtClean="0">
                          <a:solidFill>
                            <a:schemeClr val="tx1"/>
                          </a:solidFill>
                          <a:latin typeface="Arial" panose="020B0604020202020204" pitchFamily="34" charset="0"/>
                          <a:cs typeface="Arial" panose="020B0604020202020204" pitchFamily="34" charset="0"/>
                        </a:rPr>
                        <a:t>Injection Volume: </a:t>
                      </a:r>
                      <a:endParaRPr lang="zh-CN" altLang="en-US" sz="1500" dirty="0">
                        <a:solidFill>
                          <a:schemeClr val="tx1"/>
                        </a:solidFill>
                        <a:latin typeface="Arial" panose="020B0604020202020204" pitchFamily="34" charset="0"/>
                        <a:cs typeface="Arial" panose="020B0604020202020204" pitchFamily="34" charset="0"/>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zh-CN" sz="1500" kern="100" dirty="0" smtClean="0">
                          <a:solidFill>
                            <a:schemeClr val="tx1"/>
                          </a:solidFill>
                          <a:latin typeface="Arial" panose="020B0604020202020204" pitchFamily="34" charset="0"/>
                          <a:cs typeface="Arial" panose="020B0604020202020204" pitchFamily="34" charset="0"/>
                        </a:rPr>
                        <a:t>10μL</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r h="162875">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zh-CN" sz="1500" kern="100" dirty="0" smtClean="0">
                          <a:solidFill>
                            <a:schemeClr val="tx1"/>
                          </a:solidFill>
                          <a:latin typeface="Arial" panose="020B0604020202020204" pitchFamily="34" charset="0"/>
                          <a:cs typeface="Arial" panose="020B0604020202020204" pitchFamily="34" charset="0"/>
                        </a:rPr>
                        <a:t>Retention time:</a:t>
                      </a:r>
                      <a:endParaRPr lang="zh-CN" altLang="zh-CN" sz="1500" kern="100" dirty="0" smtClean="0">
                        <a:solidFill>
                          <a:schemeClr val="tx1"/>
                        </a:solidFill>
                        <a:latin typeface="Arial" panose="020B0604020202020204" pitchFamily="34" charset="0"/>
                        <a:cs typeface="Arial" panose="020B0604020202020204" pitchFamily="34" charset="0"/>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altLang="zh-CN" sz="1500" kern="100" dirty="0" smtClean="0">
                          <a:solidFill>
                            <a:schemeClr val="tx1"/>
                          </a:solidFill>
                          <a:latin typeface="Arial" panose="020B0604020202020204" pitchFamily="34" charset="0"/>
                          <a:cs typeface="Arial" panose="020B0604020202020204" pitchFamily="34" charset="0"/>
                        </a:rPr>
                        <a:t>Approximately</a:t>
                      </a:r>
                      <a:r>
                        <a:rPr lang="en-US" altLang="zh-CN" sz="1500" kern="100" baseline="0" dirty="0" smtClean="0">
                          <a:solidFill>
                            <a:schemeClr val="tx1"/>
                          </a:solidFill>
                          <a:latin typeface="Arial" panose="020B0604020202020204" pitchFamily="34" charset="0"/>
                          <a:cs typeface="Arial" panose="020B0604020202020204" pitchFamily="34" charset="0"/>
                        </a:rPr>
                        <a:t> 18.6</a:t>
                      </a:r>
                      <a:r>
                        <a:rPr lang="en-US" altLang="zh-CN" sz="1500" kern="100" dirty="0" smtClean="0">
                          <a:solidFill>
                            <a:schemeClr val="tx1"/>
                          </a:solidFill>
                          <a:latin typeface="Arial" panose="020B0604020202020204" pitchFamily="34" charset="0"/>
                          <a:cs typeface="Arial" panose="020B0604020202020204" pitchFamily="34" charset="0"/>
                        </a:rPr>
                        <a:t>min</a:t>
                      </a:r>
                      <a:endParaRPr lang="zh-CN" altLang="zh-CN" sz="1500" kern="100" dirty="0" smtClean="0">
                        <a:solidFill>
                          <a:schemeClr val="tx1"/>
                        </a:solidFill>
                        <a:latin typeface="Arial" panose="020B0604020202020204" pitchFamily="34" charset="0"/>
                        <a:cs typeface="Arial" panose="020B0604020202020204" pitchFamily="34" charset="0"/>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endParaRPr lang="zh-CN" altLang="en-US" sz="1500" dirty="0">
                        <a:solidFill>
                          <a:schemeClr val="tx1"/>
                        </a:solidFill>
                        <a:latin typeface="Arial" panose="020B0604020202020204" pitchFamily="34" charset="0"/>
                        <a:cs typeface="Arial" panose="020B0604020202020204" pitchFamily="34" charset="0"/>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w Cen MT" panose="020B0602020104020603"/>
                          <a:ea typeface=""/>
                          <a:cs typeface=""/>
                        </a:defRPr>
                      </a:lvl1pPr>
                      <a:lvl2pPr marL="457200" algn="l" defTabSz="914400" rtl="0" eaLnBrk="1" latinLnBrk="0" hangingPunct="1">
                        <a:defRPr sz="1800" kern="1200">
                          <a:solidFill>
                            <a:schemeClr val="tx1"/>
                          </a:solidFill>
                          <a:latin typeface="Tw Cen MT" panose="020B0602020104020603"/>
                          <a:ea typeface=""/>
                          <a:cs typeface=""/>
                        </a:defRPr>
                      </a:lvl2pPr>
                      <a:lvl3pPr marL="914400" algn="l" defTabSz="914400" rtl="0" eaLnBrk="1" latinLnBrk="0" hangingPunct="1">
                        <a:defRPr sz="1800" kern="1200">
                          <a:solidFill>
                            <a:schemeClr val="tx1"/>
                          </a:solidFill>
                          <a:latin typeface="Tw Cen MT" panose="020B0602020104020603"/>
                          <a:ea typeface=""/>
                          <a:cs typeface=""/>
                        </a:defRPr>
                      </a:lvl3pPr>
                      <a:lvl4pPr marL="1371600" algn="l" defTabSz="914400" rtl="0" eaLnBrk="1" latinLnBrk="0" hangingPunct="1">
                        <a:defRPr sz="1800" kern="1200">
                          <a:solidFill>
                            <a:schemeClr val="tx1"/>
                          </a:solidFill>
                          <a:latin typeface="Tw Cen MT" panose="020B0602020104020603"/>
                          <a:ea typeface=""/>
                          <a:cs typeface=""/>
                        </a:defRPr>
                      </a:lvl4pPr>
                      <a:lvl5pPr marL="1828800" algn="l" defTabSz="914400" rtl="0" eaLnBrk="1" latinLnBrk="0" hangingPunct="1">
                        <a:defRPr sz="1800" kern="1200">
                          <a:solidFill>
                            <a:schemeClr val="tx1"/>
                          </a:solidFill>
                          <a:latin typeface="Tw Cen MT" panose="020B0602020104020603"/>
                          <a:ea typeface=""/>
                          <a:cs typeface=""/>
                        </a:defRPr>
                      </a:lvl5pPr>
                      <a:lvl6pPr marL="2286000" algn="l" defTabSz="914400" rtl="0" eaLnBrk="1" latinLnBrk="0" hangingPunct="1">
                        <a:defRPr sz="1800" kern="1200">
                          <a:solidFill>
                            <a:schemeClr val="tx1"/>
                          </a:solidFill>
                          <a:latin typeface="Tw Cen MT" panose="020B0602020104020603"/>
                          <a:ea typeface=""/>
                          <a:cs typeface=""/>
                        </a:defRPr>
                      </a:lvl6pPr>
                      <a:lvl7pPr marL="2743200" algn="l" defTabSz="914400" rtl="0" eaLnBrk="1" latinLnBrk="0" hangingPunct="1">
                        <a:defRPr sz="1800" kern="1200">
                          <a:solidFill>
                            <a:schemeClr val="tx1"/>
                          </a:solidFill>
                          <a:latin typeface="Tw Cen MT" panose="020B0602020104020603"/>
                          <a:ea typeface=""/>
                          <a:cs typeface=""/>
                        </a:defRPr>
                      </a:lvl7pPr>
                      <a:lvl8pPr marL="3200400" algn="l" defTabSz="914400" rtl="0" eaLnBrk="1" latinLnBrk="0" hangingPunct="1">
                        <a:defRPr sz="1800" kern="1200">
                          <a:solidFill>
                            <a:schemeClr val="tx1"/>
                          </a:solidFill>
                          <a:latin typeface="Tw Cen MT" panose="020B0602020104020603"/>
                          <a:ea typeface=""/>
                          <a:cs typeface=""/>
                        </a:defRPr>
                      </a:lvl8pPr>
                      <a:lvl9pPr marL="3657600" algn="l" defTabSz="914400" rtl="0" eaLnBrk="1" latinLnBrk="0" hangingPunct="1">
                        <a:defRPr sz="1800" kern="1200">
                          <a:solidFill>
                            <a:schemeClr val="tx1"/>
                          </a:solidFill>
                          <a:latin typeface="Tw Cen MT" panose="020B0602020104020603"/>
                          <a:ea typeface=""/>
                          <a:cs typeface=""/>
                        </a:defRPr>
                      </a:lvl9pPr>
                    </a:lstStyle>
                    <a:p>
                      <a:endParaRPr lang="zh-CN" altLang="en-US" sz="1500" dirty="0">
                        <a:solidFill>
                          <a:schemeClr val="tx1"/>
                        </a:solidFill>
                        <a:latin typeface="Arial" panose="020B0604020202020204" pitchFamily="34" charset="0"/>
                        <a:cs typeface="Arial" panose="020B0604020202020204" pitchFamily="34" charset="0"/>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 name="幻灯片编号占位符 1"/>
          <p:cNvSpPr>
            <a:spLocks noGrp="1"/>
          </p:cNvSpPr>
          <p:nvPr>
            <p:ph type="sldNum" sz="quarter" idx="12"/>
          </p:nvPr>
        </p:nvSpPr>
        <p:spPr/>
        <p:txBody>
          <a:bodyPr/>
          <a:lstStyle/>
          <a:p>
            <a:fld id="{04BAE5B3-BE46-4E18-80F1-3E1CF5BEC112}" type="slidenum">
              <a:rPr lang="zh-CN" altLang="en-US" smtClean="0"/>
              <a:t>6</a:t>
            </a:fld>
            <a:endParaRPr lang="zh-CN" altLang="en-US"/>
          </a:p>
        </p:txBody>
      </p:sp>
    </p:spTree>
    <p:extLst>
      <p:ext uri="{BB962C8B-B14F-4D97-AF65-F5344CB8AC3E}">
        <p14:creationId xmlns:p14="http://schemas.microsoft.com/office/powerpoint/2010/main" val="4516866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856060" y="463888"/>
            <a:ext cx="7429499" cy="110892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a:lstStyle>
          <a:p>
            <a:r>
              <a:rPr lang="en-US" altLang="zh-CN" dirty="0" smtClean="0">
                <a:latin typeface="Helvetica" pitchFamily="34" charset="0"/>
                <a:cs typeface="Helvetica" pitchFamily="34" charset="0"/>
              </a:rPr>
              <a:t>Analytical Method</a:t>
            </a:r>
            <a:endParaRPr lang="zh-CN" altLang="en-US" dirty="0">
              <a:latin typeface="Helvetica" panose="020B0604020202020204" pitchFamily="34" charset="0"/>
              <a:cs typeface="Helvetica" panose="020B0604020202020204" pitchFamily="34" charset="0"/>
            </a:endParaRPr>
          </a:p>
        </p:txBody>
      </p:sp>
      <p:sp>
        <p:nvSpPr>
          <p:cNvPr id="5" name="内容占位符 2"/>
          <p:cNvSpPr txBox="1">
            <a:spLocks/>
          </p:cNvSpPr>
          <p:nvPr/>
        </p:nvSpPr>
        <p:spPr>
          <a:xfrm>
            <a:off x="856060" y="1687115"/>
            <a:ext cx="9903798" cy="4287800"/>
          </a:xfrm>
          <a:prstGeom prst="rect">
            <a:avLst/>
          </a:prstGeom>
        </p:spPr>
        <p:txBody>
          <a:bodyPr vert="horz" lIns="91440" tIns="45720" rIns="91440" bIns="45720" rtlCol="0">
            <a:noAutofit/>
          </a:bodyPr>
          <a:lstStyle>
            <a:lvl1pPr marL="171450" indent="-171450" algn="l" defTabSz="685800"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a:lstStyle>
          <a:p>
            <a:pPr>
              <a:buFont typeface="Wingdings" panose="05000000000000000000" pitchFamily="2" charset="2"/>
              <a:buChar char="ü"/>
            </a:pPr>
            <a:r>
              <a:rPr lang="en-US" altLang="zh-CN" b="1" dirty="0" smtClean="0">
                <a:latin typeface="Arial" panose="020B0604020202020204" pitchFamily="34" charset="0"/>
                <a:cs typeface="Arial" panose="020B0604020202020204" pitchFamily="34" charset="0"/>
              </a:rPr>
              <a:t>Preparation of the test substance solution and determination </a:t>
            </a:r>
            <a:r>
              <a:rPr lang="zh-CN" altLang="en-US" b="1" dirty="0" smtClean="0">
                <a:latin typeface="Arial" panose="020B0604020202020204" pitchFamily="34" charset="0"/>
                <a:cs typeface="Arial" panose="020B0604020202020204" pitchFamily="34" charset="0"/>
              </a:rPr>
              <a:t>（</a:t>
            </a:r>
            <a:r>
              <a:rPr lang="en-US" altLang="zh-CN" b="1" dirty="0" smtClean="0">
                <a:latin typeface="Arial" panose="020B0604020202020204" pitchFamily="34" charset="0"/>
                <a:cs typeface="Arial" panose="020B0604020202020204" pitchFamily="34" charset="0"/>
              </a:rPr>
              <a:t>TC</a:t>
            </a:r>
            <a:r>
              <a:rPr lang="zh-CN" altLang="en-US" b="1" dirty="0" smtClean="0">
                <a:latin typeface="Arial" panose="020B0604020202020204" pitchFamily="34" charset="0"/>
                <a:cs typeface="Arial" panose="020B0604020202020204" pitchFamily="34" charset="0"/>
              </a:rPr>
              <a:t>）</a:t>
            </a:r>
            <a:endParaRPr lang="en-US" altLang="zh-CN" sz="1500" dirty="0" smtClean="0">
              <a:latin typeface="Arial" panose="020B0604020202020204" pitchFamily="34" charset="0"/>
              <a:cs typeface="Arial" panose="020B0604020202020204" pitchFamily="34" charset="0"/>
            </a:endParaRPr>
          </a:p>
          <a:p>
            <a:pPr algn="just"/>
            <a:r>
              <a:rPr lang="en-US" altLang="zh-CN" sz="1500" dirty="0">
                <a:latin typeface="Arial" panose="020B0604020202020204" pitchFamily="34" charset="0"/>
                <a:cs typeface="Arial" panose="020B0604020202020204" pitchFamily="34" charset="0"/>
              </a:rPr>
              <a:t>Preparation of standard solution: prepare standard solution in duplicate. Weigh 0.01g (to the nearest 0.1mg) 28-Homobrassinolide standard into 25ml volumetric flask, dissolved by 15ml methanol. Add 4ml </a:t>
            </a:r>
            <a:r>
              <a:rPr lang="en-US" altLang="zh-CN" sz="1500" dirty="0" err="1">
                <a:latin typeface="Arial" panose="020B0604020202020204" pitchFamily="34" charset="0"/>
                <a:cs typeface="Arial" panose="020B0604020202020204" pitchFamily="34" charset="0"/>
              </a:rPr>
              <a:t>phenylboronic</a:t>
            </a:r>
            <a:r>
              <a:rPr lang="en-US" altLang="zh-CN" sz="1500" dirty="0">
                <a:latin typeface="Arial" panose="020B0604020202020204" pitchFamily="34" charset="0"/>
                <a:cs typeface="Arial" panose="020B0604020202020204" pitchFamily="34" charset="0"/>
              </a:rPr>
              <a:t> acid </a:t>
            </a:r>
            <a:r>
              <a:rPr lang="en-US" altLang="zh-CN" sz="1500" dirty="0" smtClean="0">
                <a:latin typeface="Arial" panose="020B0604020202020204" pitchFamily="34" charset="0"/>
                <a:cs typeface="Arial" panose="020B0604020202020204" pitchFamily="34" charset="0"/>
              </a:rPr>
              <a:t>solution </a:t>
            </a:r>
            <a:r>
              <a:rPr lang="en-US" altLang="zh-CN" sz="1500" dirty="0">
                <a:latin typeface="Arial" panose="020B0604020202020204" pitchFamily="34" charset="0"/>
                <a:cs typeface="Arial" panose="020B0604020202020204" pitchFamily="34" charset="0"/>
              </a:rPr>
              <a:t>(</a:t>
            </a:r>
            <a:r>
              <a:rPr lang="en-US" altLang="zh-CN" sz="1500" i="1" dirty="0">
                <a:latin typeface="Arial" panose="020B0604020202020204" pitchFamily="34" charset="0"/>
                <a:cs typeface="Arial" panose="020B0604020202020204" pitchFamily="34" charset="0"/>
              </a:rPr>
              <a:t>6mg/ml </a:t>
            </a:r>
            <a:r>
              <a:rPr lang="en-US" altLang="zh-CN" sz="1500" i="1" dirty="0" err="1">
                <a:latin typeface="Arial" panose="020B0604020202020204" pitchFamily="34" charset="0"/>
                <a:cs typeface="Arial" panose="020B0604020202020204" pitchFamily="34" charset="0"/>
              </a:rPr>
              <a:t>phenylboronic</a:t>
            </a:r>
            <a:r>
              <a:rPr lang="en-US" altLang="zh-CN" sz="1500" i="1" dirty="0">
                <a:latin typeface="Arial" panose="020B0604020202020204" pitchFamily="34" charset="0"/>
                <a:cs typeface="Arial" panose="020B0604020202020204" pitchFamily="34" charset="0"/>
              </a:rPr>
              <a:t> acid </a:t>
            </a:r>
            <a:r>
              <a:rPr lang="en-US" altLang="zh-CN" sz="1500" i="1" dirty="0" smtClean="0">
                <a:latin typeface="Arial" panose="020B0604020202020204" pitchFamily="34" charset="0"/>
                <a:cs typeface="Arial" panose="020B0604020202020204" pitchFamily="34" charset="0"/>
              </a:rPr>
              <a:t>was prepared with methanol before</a:t>
            </a:r>
            <a:r>
              <a:rPr lang="en-US" altLang="zh-CN" sz="1500" dirty="0" smtClean="0">
                <a:latin typeface="Arial" panose="020B0604020202020204" pitchFamily="34" charset="0"/>
                <a:cs typeface="Arial" panose="020B0604020202020204" pitchFamily="34" charset="0"/>
              </a:rPr>
              <a:t>), </a:t>
            </a:r>
            <a:r>
              <a:rPr lang="en-US" altLang="zh-CN" sz="1500" dirty="0">
                <a:latin typeface="Arial" panose="020B0604020202020204" pitchFamily="34" charset="0"/>
                <a:cs typeface="Arial" panose="020B0604020202020204" pitchFamily="34" charset="0"/>
              </a:rPr>
              <a:t>react 30min in thermostat at </a:t>
            </a:r>
            <a:r>
              <a:rPr lang="en-US" altLang="zh-CN" sz="1500" dirty="0" smtClean="0">
                <a:latin typeface="Arial" panose="020B0604020202020204" pitchFamily="34" charset="0"/>
                <a:cs typeface="Arial" panose="020B0604020202020204" pitchFamily="34" charset="0"/>
              </a:rPr>
              <a:t>50℃</a:t>
            </a:r>
            <a:r>
              <a:rPr lang="en-US" altLang="zh-CN" sz="1500" dirty="0">
                <a:latin typeface="Arial" panose="020B0604020202020204" pitchFamily="34" charset="0"/>
                <a:cs typeface="Arial" panose="020B0604020202020204" pitchFamily="34" charset="0"/>
              </a:rPr>
              <a:t>. Allow the solution to cool to ambient temperature and fill to the mark with methanol. Mix thoroughly and place the flask in an ultrasonic bath for 5 min, then filter the solution through a 0.45μm filter membrane prior to analysis</a:t>
            </a:r>
            <a:r>
              <a:rPr lang="en-US" altLang="zh-CN" sz="1500" dirty="0" smtClean="0">
                <a:latin typeface="Arial" panose="020B0604020202020204" pitchFamily="34" charset="0"/>
                <a:cs typeface="Arial" panose="020B0604020202020204" pitchFamily="34" charset="0"/>
              </a:rPr>
              <a:t>.</a:t>
            </a:r>
          </a:p>
          <a:p>
            <a:pPr algn="just"/>
            <a:r>
              <a:rPr lang="en-US" altLang="zh-CN" sz="1500" dirty="0">
                <a:latin typeface="Arial" panose="020B0604020202020204" pitchFamily="34" charset="0"/>
                <a:cs typeface="Arial" panose="020B0604020202020204" pitchFamily="34" charset="0"/>
              </a:rPr>
              <a:t>Preparation of sample solution: prepare sample solution in duplicate. Weigh </a:t>
            </a:r>
            <a:r>
              <a:rPr lang="en-US" altLang="zh-CN" sz="1500" dirty="0" smtClean="0">
                <a:latin typeface="Arial" panose="020B0604020202020204" pitchFamily="34" charset="0"/>
                <a:cs typeface="Arial" panose="020B0604020202020204" pitchFamily="34" charset="0"/>
              </a:rPr>
              <a:t>(</a:t>
            </a:r>
            <a:r>
              <a:rPr lang="en-US" altLang="zh-CN" sz="1500" dirty="0">
                <a:latin typeface="Arial" panose="020B0604020202020204" pitchFamily="34" charset="0"/>
                <a:cs typeface="Arial" panose="020B0604020202020204" pitchFamily="34" charset="0"/>
              </a:rPr>
              <a:t>to the nearest 0.1mg) sufficient sample to contain about 10mg 28-Homobrassinolide into 25ml volumetric flask, dissolved by 15ml methanol. Add 4ml </a:t>
            </a:r>
            <a:r>
              <a:rPr lang="en-US" altLang="zh-CN" sz="1500" dirty="0" err="1">
                <a:latin typeface="Arial" panose="020B0604020202020204" pitchFamily="34" charset="0"/>
                <a:cs typeface="Arial" panose="020B0604020202020204" pitchFamily="34" charset="0"/>
              </a:rPr>
              <a:t>phenylboronic</a:t>
            </a:r>
            <a:r>
              <a:rPr lang="en-US" altLang="zh-CN" sz="1500" dirty="0">
                <a:latin typeface="Arial" panose="020B0604020202020204" pitchFamily="34" charset="0"/>
                <a:cs typeface="Arial" panose="020B0604020202020204" pitchFamily="34" charset="0"/>
              </a:rPr>
              <a:t> acid solution, react 30min in thermostat at </a:t>
            </a:r>
            <a:r>
              <a:rPr lang="en-US" altLang="zh-CN" sz="1500" dirty="0" smtClean="0">
                <a:latin typeface="Arial" panose="020B0604020202020204" pitchFamily="34" charset="0"/>
                <a:cs typeface="Arial" panose="020B0604020202020204" pitchFamily="34" charset="0"/>
              </a:rPr>
              <a:t>50℃</a:t>
            </a:r>
            <a:r>
              <a:rPr lang="en-US" altLang="zh-CN" sz="1500" dirty="0">
                <a:latin typeface="Arial" panose="020B0604020202020204" pitchFamily="34" charset="0"/>
                <a:cs typeface="Arial" panose="020B0604020202020204" pitchFamily="34" charset="0"/>
              </a:rPr>
              <a:t>. Allow the solution to cool to ambient temperature and fill to the mark with methanol. Mix thoroughly and place the flask in an ultrasonic bath for 5 min, then filter the solution through a 0.45μm filter membrane prior to analysis. (Sample solutions S1 and S2</a:t>
            </a:r>
            <a:r>
              <a:rPr lang="en-US" altLang="zh-CN" sz="1500" dirty="0" smtClean="0">
                <a:latin typeface="Arial" panose="020B0604020202020204" pitchFamily="34" charset="0"/>
                <a:cs typeface="Arial" panose="020B0604020202020204" pitchFamily="34" charset="0"/>
              </a:rPr>
              <a:t>)</a:t>
            </a:r>
          </a:p>
          <a:p>
            <a:pPr algn="just"/>
            <a:r>
              <a:rPr lang="en-US" altLang="zh-CN" sz="1500" dirty="0" smtClean="0">
                <a:latin typeface="Arial" panose="020B0604020202020204" pitchFamily="34" charset="0"/>
                <a:cs typeface="Arial" panose="020B0604020202020204" pitchFamily="34" charset="0"/>
              </a:rPr>
              <a:t>Determination</a:t>
            </a:r>
            <a:r>
              <a:rPr lang="en-US" altLang="zh-CN" sz="1500" dirty="0">
                <a:latin typeface="Arial" panose="020B0604020202020204" pitchFamily="34" charset="0"/>
                <a:cs typeface="Arial" panose="020B0604020202020204" pitchFamily="34" charset="0"/>
              </a:rPr>
              <a:t>: Inject in duplicate 10μL portions of each sample solution bracketing them by injections of the calibration solutions as follows: C</a:t>
            </a:r>
            <a:r>
              <a:rPr lang="en-US" altLang="zh-CN" sz="1500" baseline="-25000" dirty="0">
                <a:latin typeface="Arial" panose="020B0604020202020204" pitchFamily="34" charset="0"/>
                <a:cs typeface="Arial" panose="020B0604020202020204" pitchFamily="34" charset="0"/>
              </a:rPr>
              <a:t>A</a:t>
            </a:r>
            <a:r>
              <a:rPr lang="en-US" altLang="zh-CN" sz="1500" dirty="0">
                <a:latin typeface="Arial" panose="020B0604020202020204" pitchFamily="34" charset="0"/>
                <a:cs typeface="Arial" panose="020B0604020202020204" pitchFamily="34" charset="0"/>
              </a:rPr>
              <a:t>, S</a:t>
            </a:r>
            <a:r>
              <a:rPr lang="en-US" altLang="zh-CN" sz="1500" baseline="-25000" dirty="0">
                <a:latin typeface="Arial" panose="020B0604020202020204" pitchFamily="34" charset="0"/>
                <a:cs typeface="Arial" panose="020B0604020202020204" pitchFamily="34" charset="0"/>
              </a:rPr>
              <a:t>1</a:t>
            </a:r>
            <a:r>
              <a:rPr lang="en-US" altLang="zh-CN" sz="1500" dirty="0">
                <a:latin typeface="Arial" panose="020B0604020202020204" pitchFamily="34" charset="0"/>
                <a:cs typeface="Arial" panose="020B0604020202020204" pitchFamily="34" charset="0"/>
              </a:rPr>
              <a:t>, S</a:t>
            </a:r>
            <a:r>
              <a:rPr lang="en-US" altLang="zh-CN" sz="1500" baseline="-25000" dirty="0">
                <a:latin typeface="Arial" panose="020B0604020202020204" pitchFamily="34" charset="0"/>
                <a:cs typeface="Arial" panose="020B0604020202020204" pitchFamily="34" charset="0"/>
              </a:rPr>
              <a:t>1</a:t>
            </a:r>
            <a:r>
              <a:rPr lang="en-US" altLang="zh-CN" sz="1500" dirty="0">
                <a:latin typeface="Arial" panose="020B0604020202020204" pitchFamily="34" charset="0"/>
                <a:cs typeface="Arial" panose="020B0604020202020204" pitchFamily="34" charset="0"/>
              </a:rPr>
              <a:t>, C</a:t>
            </a:r>
            <a:r>
              <a:rPr lang="en-US" altLang="zh-CN" sz="1500" baseline="-25000" dirty="0">
                <a:latin typeface="Arial" panose="020B0604020202020204" pitchFamily="34" charset="0"/>
                <a:cs typeface="Arial" panose="020B0604020202020204" pitchFamily="34" charset="0"/>
              </a:rPr>
              <a:t>B</a:t>
            </a:r>
            <a:r>
              <a:rPr lang="en-US" altLang="zh-CN" sz="1500" dirty="0">
                <a:latin typeface="Arial" panose="020B0604020202020204" pitchFamily="34" charset="0"/>
                <a:cs typeface="Arial" panose="020B0604020202020204" pitchFamily="34" charset="0"/>
              </a:rPr>
              <a:t>, S</a:t>
            </a:r>
            <a:r>
              <a:rPr lang="en-US" altLang="zh-CN" sz="1500" baseline="-25000" dirty="0">
                <a:latin typeface="Arial" panose="020B0604020202020204" pitchFamily="34" charset="0"/>
                <a:cs typeface="Arial" panose="020B0604020202020204" pitchFamily="34" charset="0"/>
              </a:rPr>
              <a:t>2</a:t>
            </a:r>
            <a:r>
              <a:rPr lang="en-US" altLang="zh-CN" sz="1500" dirty="0">
                <a:latin typeface="Arial" panose="020B0604020202020204" pitchFamily="34" charset="0"/>
                <a:cs typeface="Arial" panose="020B0604020202020204" pitchFamily="34" charset="0"/>
              </a:rPr>
              <a:t>, S</a:t>
            </a:r>
            <a:r>
              <a:rPr lang="en-US" altLang="zh-CN" sz="1500" baseline="-25000" dirty="0">
                <a:latin typeface="Arial" panose="020B0604020202020204" pitchFamily="34" charset="0"/>
                <a:cs typeface="Arial" panose="020B0604020202020204" pitchFamily="34" charset="0"/>
              </a:rPr>
              <a:t>2</a:t>
            </a:r>
            <a:r>
              <a:rPr lang="en-US" altLang="zh-CN" sz="1500" dirty="0">
                <a:latin typeface="Arial" panose="020B0604020202020204" pitchFamily="34" charset="0"/>
                <a:cs typeface="Arial" panose="020B0604020202020204" pitchFamily="34" charset="0"/>
              </a:rPr>
              <a:t>, C</a:t>
            </a:r>
            <a:r>
              <a:rPr lang="en-US" altLang="zh-CN" sz="1500" baseline="-25000" dirty="0">
                <a:latin typeface="Arial" panose="020B0604020202020204" pitchFamily="34" charset="0"/>
                <a:cs typeface="Arial" panose="020B0604020202020204" pitchFamily="34" charset="0"/>
              </a:rPr>
              <a:t>A</a:t>
            </a:r>
            <a:r>
              <a:rPr lang="en-US" altLang="zh-CN" sz="1500" dirty="0">
                <a:latin typeface="Arial" panose="020B0604020202020204" pitchFamily="34" charset="0"/>
                <a:cs typeface="Arial" panose="020B0604020202020204" pitchFamily="34" charset="0"/>
              </a:rPr>
              <a:t>, etc.</a:t>
            </a:r>
            <a:endParaRPr lang="zh-CN" altLang="zh-CN" sz="1500" dirty="0">
              <a:latin typeface="Arial" panose="020B0604020202020204" pitchFamily="34" charset="0"/>
              <a:cs typeface="Arial" panose="020B0604020202020204" pitchFamily="34" charset="0"/>
            </a:endParaRP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7</a:t>
            </a:fld>
            <a:endParaRPr lang="zh-CN" altLang="en-US"/>
          </a:p>
        </p:txBody>
      </p:sp>
    </p:spTree>
    <p:extLst>
      <p:ext uri="{BB962C8B-B14F-4D97-AF65-F5344CB8AC3E}">
        <p14:creationId xmlns:p14="http://schemas.microsoft.com/office/powerpoint/2010/main" val="30757762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856060" y="463888"/>
            <a:ext cx="7429499" cy="110892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a:lstStyle>
          <a:p>
            <a:r>
              <a:rPr lang="en-US" altLang="zh-CN" dirty="0" smtClean="0">
                <a:latin typeface="Helvetica" pitchFamily="34" charset="0"/>
                <a:cs typeface="Helvetica" pitchFamily="34" charset="0"/>
              </a:rPr>
              <a:t>Analytical Method</a:t>
            </a:r>
            <a:endParaRPr lang="zh-CN" altLang="en-US" dirty="0">
              <a:latin typeface="Helvetica" panose="020B0604020202020204" pitchFamily="34" charset="0"/>
              <a:cs typeface="Helvetica" panose="020B0604020202020204" pitchFamily="34" charset="0"/>
            </a:endParaRPr>
          </a:p>
        </p:txBody>
      </p:sp>
      <p:sp>
        <p:nvSpPr>
          <p:cNvPr id="5" name="内容占位符 2"/>
          <p:cNvSpPr txBox="1">
            <a:spLocks/>
          </p:cNvSpPr>
          <p:nvPr/>
        </p:nvSpPr>
        <p:spPr>
          <a:xfrm>
            <a:off x="856060" y="1687115"/>
            <a:ext cx="9903798" cy="3745497"/>
          </a:xfrm>
          <a:prstGeom prst="rect">
            <a:avLst/>
          </a:prstGeom>
        </p:spPr>
        <p:txBody>
          <a:bodyPr vert="horz" lIns="91440" tIns="45720" rIns="91440" bIns="45720" rtlCol="0">
            <a:noAutofit/>
          </a:bodyPr>
          <a:lstStyle>
            <a:lvl1pPr marL="171450" indent="-171450" algn="l" defTabSz="685800"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a:lstStyle>
          <a:p>
            <a:pPr>
              <a:buFont typeface="Wingdings" panose="05000000000000000000" pitchFamily="2" charset="2"/>
              <a:buChar char="ü"/>
            </a:pPr>
            <a:r>
              <a:rPr lang="en-US" altLang="zh-CN" b="1" dirty="0" smtClean="0">
                <a:latin typeface="Arial" panose="020B0604020202020204" pitchFamily="34" charset="0"/>
                <a:cs typeface="Arial" panose="020B0604020202020204" pitchFamily="34" charset="0"/>
              </a:rPr>
              <a:t>Preparation of the test substance solution and determination </a:t>
            </a:r>
            <a:r>
              <a:rPr lang="zh-CN" altLang="en-US" b="1" dirty="0" smtClean="0">
                <a:latin typeface="Arial" panose="020B0604020202020204" pitchFamily="34" charset="0"/>
                <a:cs typeface="Arial" panose="020B0604020202020204" pitchFamily="34" charset="0"/>
              </a:rPr>
              <a:t>（</a:t>
            </a:r>
            <a:r>
              <a:rPr lang="en-US" altLang="zh-CN" b="1" dirty="0" smtClean="0">
                <a:latin typeface="Arial" panose="020B0604020202020204" pitchFamily="34" charset="0"/>
                <a:cs typeface="Arial" panose="020B0604020202020204" pitchFamily="34" charset="0"/>
              </a:rPr>
              <a:t>SL</a:t>
            </a:r>
            <a:r>
              <a:rPr lang="zh-CN" altLang="en-US" b="1" dirty="0" smtClean="0">
                <a:latin typeface="Arial" panose="020B0604020202020204" pitchFamily="34" charset="0"/>
                <a:cs typeface="Arial" panose="020B0604020202020204" pitchFamily="34" charset="0"/>
              </a:rPr>
              <a:t>）</a:t>
            </a:r>
            <a:endParaRPr lang="en-US" altLang="zh-CN" sz="1500" dirty="0" smtClean="0">
              <a:latin typeface="Arial" panose="020B0604020202020204" pitchFamily="34" charset="0"/>
              <a:cs typeface="Arial" panose="020B0604020202020204" pitchFamily="34" charset="0"/>
            </a:endParaRPr>
          </a:p>
          <a:p>
            <a:pPr algn="just"/>
            <a:r>
              <a:rPr lang="en-US" altLang="zh-CN" sz="1500" dirty="0">
                <a:latin typeface="Arial" panose="020B0604020202020204" pitchFamily="34" charset="0"/>
                <a:cs typeface="Arial" panose="020B0604020202020204" pitchFamily="34" charset="0"/>
              </a:rPr>
              <a:t>Preparation of standard solution: prepare standard solution in duplicate. Weigh 0.01g (to the nearest 0.1mg) 28-Homobrassinolide standard into 25ml volumetric flask, dissolved by 15ml methanol. Add 4ml </a:t>
            </a:r>
            <a:r>
              <a:rPr lang="en-US" altLang="zh-CN" sz="1500" dirty="0" err="1">
                <a:latin typeface="Arial" panose="020B0604020202020204" pitchFamily="34" charset="0"/>
                <a:cs typeface="Arial" panose="020B0604020202020204" pitchFamily="34" charset="0"/>
              </a:rPr>
              <a:t>phenylboronic</a:t>
            </a:r>
            <a:r>
              <a:rPr lang="en-US" altLang="zh-CN" sz="1500" dirty="0">
                <a:latin typeface="Arial" panose="020B0604020202020204" pitchFamily="34" charset="0"/>
                <a:cs typeface="Arial" panose="020B0604020202020204" pitchFamily="34" charset="0"/>
              </a:rPr>
              <a:t> acid solution, react 30min in thermostat at </a:t>
            </a:r>
            <a:r>
              <a:rPr lang="en-US" altLang="zh-CN" sz="1500" dirty="0" smtClean="0">
                <a:latin typeface="Arial" panose="020B0604020202020204" pitchFamily="34" charset="0"/>
                <a:cs typeface="Arial" panose="020B0604020202020204" pitchFamily="34" charset="0"/>
              </a:rPr>
              <a:t>50℃</a:t>
            </a:r>
            <a:r>
              <a:rPr lang="en-US" altLang="zh-CN" sz="1500" dirty="0">
                <a:latin typeface="Arial" panose="020B0604020202020204" pitchFamily="34" charset="0"/>
                <a:cs typeface="Arial" panose="020B0604020202020204" pitchFamily="34" charset="0"/>
              </a:rPr>
              <a:t>. Allow the solution to cool to ambient temperature and fill to the mark with methanol. </a:t>
            </a:r>
            <a:r>
              <a:rPr lang="en-US" sz="1600" b="1" dirty="0">
                <a:solidFill>
                  <a:srgbClr val="FF0000"/>
                </a:solidFill>
              </a:rPr>
              <a:t>Mix thoroughly and add 1ml solution into 10ml volumetric flask by pipette and fill to the mark with methanol.</a:t>
            </a:r>
            <a:r>
              <a:rPr lang="en-US" sz="1600" dirty="0"/>
              <a:t> </a:t>
            </a:r>
            <a:r>
              <a:rPr lang="en-US" altLang="zh-CN" sz="1500" dirty="0" smtClean="0">
                <a:latin typeface="Arial" panose="020B0604020202020204" pitchFamily="34" charset="0"/>
                <a:cs typeface="Arial" panose="020B0604020202020204" pitchFamily="34" charset="0"/>
              </a:rPr>
              <a:t>Mix </a:t>
            </a:r>
            <a:r>
              <a:rPr lang="en-US" altLang="zh-CN" sz="1500" dirty="0">
                <a:latin typeface="Arial" panose="020B0604020202020204" pitchFamily="34" charset="0"/>
                <a:cs typeface="Arial" panose="020B0604020202020204" pitchFamily="34" charset="0"/>
              </a:rPr>
              <a:t>thoroughly and place the flask in an ultrasonic bath for 5 min, then filter the solution through a 0.45μm filter membrane prior to analysis</a:t>
            </a:r>
            <a:r>
              <a:rPr lang="en-US" altLang="zh-CN" sz="1500" dirty="0" smtClean="0">
                <a:latin typeface="Arial" panose="020B0604020202020204" pitchFamily="34" charset="0"/>
                <a:cs typeface="Arial" panose="020B0604020202020204" pitchFamily="34" charset="0"/>
              </a:rPr>
              <a:t>.</a:t>
            </a:r>
          </a:p>
          <a:p>
            <a:pPr algn="just"/>
            <a:r>
              <a:rPr lang="en-US" altLang="zh-CN" sz="1500" dirty="0">
                <a:latin typeface="Arial" panose="020B0604020202020204" pitchFamily="34" charset="0"/>
                <a:cs typeface="Arial" panose="020B0604020202020204" pitchFamily="34" charset="0"/>
              </a:rPr>
              <a:t>Preparation of sample solution: prepare sample solution in duplicate. </a:t>
            </a:r>
            <a:r>
              <a:rPr lang="en-US" sz="1600" b="1" dirty="0">
                <a:solidFill>
                  <a:srgbClr val="FF0000"/>
                </a:solidFill>
              </a:rPr>
              <a:t>Weigh </a:t>
            </a:r>
            <a:r>
              <a:rPr lang="en-US" sz="1600" b="1" dirty="0" smtClean="0">
                <a:solidFill>
                  <a:srgbClr val="FF0000"/>
                </a:solidFill>
              </a:rPr>
              <a:t>(</a:t>
            </a:r>
            <a:r>
              <a:rPr lang="en-US" sz="1600" b="1" dirty="0">
                <a:solidFill>
                  <a:srgbClr val="FF0000"/>
                </a:solidFill>
              </a:rPr>
              <a:t>to the nearest 0.1mg) sufficient sample to contain about 1mg 28-Homobrassinolide into 25ml volumetric </a:t>
            </a:r>
            <a:r>
              <a:rPr lang="en-US" sz="1600" b="1" dirty="0" smtClean="0">
                <a:solidFill>
                  <a:srgbClr val="FF0000"/>
                </a:solidFill>
              </a:rPr>
              <a:t>flask.</a:t>
            </a:r>
            <a:r>
              <a:rPr lang="en-US" altLang="zh-CN" sz="1500" b="1" dirty="0" smtClean="0">
                <a:solidFill>
                  <a:srgbClr val="FF0000"/>
                </a:solidFill>
                <a:latin typeface="Arial" panose="020B0604020202020204" pitchFamily="34" charset="0"/>
                <a:cs typeface="Arial" panose="020B0604020202020204" pitchFamily="34" charset="0"/>
              </a:rPr>
              <a:t> </a:t>
            </a:r>
            <a:r>
              <a:rPr lang="en-US" altLang="zh-CN" sz="1500" dirty="0">
                <a:latin typeface="Arial" panose="020B0604020202020204" pitchFamily="34" charset="0"/>
                <a:cs typeface="Arial" panose="020B0604020202020204" pitchFamily="34" charset="0"/>
              </a:rPr>
              <a:t>Add 4ml </a:t>
            </a:r>
            <a:r>
              <a:rPr lang="en-US" altLang="zh-CN" sz="1500" dirty="0" err="1">
                <a:latin typeface="Arial" panose="020B0604020202020204" pitchFamily="34" charset="0"/>
                <a:cs typeface="Arial" panose="020B0604020202020204" pitchFamily="34" charset="0"/>
              </a:rPr>
              <a:t>phenylboronic</a:t>
            </a:r>
            <a:r>
              <a:rPr lang="en-US" altLang="zh-CN" sz="1500" dirty="0">
                <a:latin typeface="Arial" panose="020B0604020202020204" pitchFamily="34" charset="0"/>
                <a:cs typeface="Arial" panose="020B0604020202020204" pitchFamily="34" charset="0"/>
              </a:rPr>
              <a:t> acid solution, react 30min in thermostat at </a:t>
            </a:r>
            <a:r>
              <a:rPr lang="en-US" altLang="zh-CN" sz="1500" dirty="0" smtClean="0">
                <a:latin typeface="Arial" panose="020B0604020202020204" pitchFamily="34" charset="0"/>
                <a:cs typeface="Arial" panose="020B0604020202020204" pitchFamily="34" charset="0"/>
              </a:rPr>
              <a:t>50℃</a:t>
            </a:r>
            <a:r>
              <a:rPr lang="en-US" altLang="zh-CN" sz="1500" dirty="0">
                <a:latin typeface="Arial" panose="020B0604020202020204" pitchFamily="34" charset="0"/>
                <a:cs typeface="Arial" panose="020B0604020202020204" pitchFamily="34" charset="0"/>
              </a:rPr>
              <a:t>. Allow the solution to cool to ambient temperature and fill to the mark with methanol. Mix thoroughly and place the flask in an ultrasonic bath for 5 min, then filter the solution through a 0.45μm filter membrane prior to analysis. </a:t>
            </a:r>
            <a:endParaRPr lang="en-US" altLang="zh-CN" sz="1500" dirty="0" smtClean="0">
              <a:latin typeface="Arial" panose="020B0604020202020204" pitchFamily="34" charset="0"/>
              <a:cs typeface="Arial" panose="020B0604020202020204" pitchFamily="34" charset="0"/>
            </a:endParaRP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8</a:t>
            </a:fld>
            <a:endParaRPr lang="zh-CN" altLang="en-US"/>
          </a:p>
        </p:txBody>
      </p:sp>
    </p:spTree>
    <p:extLst>
      <p:ext uri="{BB962C8B-B14F-4D97-AF65-F5344CB8AC3E}">
        <p14:creationId xmlns:p14="http://schemas.microsoft.com/office/powerpoint/2010/main" val="22422026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856060" y="463888"/>
            <a:ext cx="7429499" cy="110892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a:lstStyle>
          <a:p>
            <a:r>
              <a:rPr lang="en-US" altLang="zh-CN" dirty="0" smtClean="0">
                <a:latin typeface="Helvetica" pitchFamily="34" charset="0"/>
                <a:cs typeface="Helvetica" pitchFamily="34" charset="0"/>
              </a:rPr>
              <a:t>Analytical Method</a:t>
            </a:r>
            <a:endParaRPr lang="zh-CN" altLang="en-US" dirty="0">
              <a:latin typeface="Helvetica" panose="020B0604020202020204" pitchFamily="34" charset="0"/>
              <a:cs typeface="Helvetica" panose="020B0604020202020204" pitchFamily="34" charset="0"/>
            </a:endParaRPr>
          </a:p>
        </p:txBody>
      </p:sp>
      <p:sp>
        <p:nvSpPr>
          <p:cNvPr id="5" name="内容占位符 2"/>
          <p:cNvSpPr txBox="1">
            <a:spLocks/>
          </p:cNvSpPr>
          <p:nvPr/>
        </p:nvSpPr>
        <p:spPr>
          <a:xfrm>
            <a:off x="856060" y="1687115"/>
            <a:ext cx="9903798" cy="3745497"/>
          </a:xfrm>
          <a:prstGeom prst="rect">
            <a:avLst/>
          </a:prstGeom>
        </p:spPr>
        <p:txBody>
          <a:bodyPr vert="horz" lIns="91440" tIns="45720" rIns="91440" bIns="45720" rtlCol="0">
            <a:noAutofit/>
          </a:bodyPr>
          <a:lstStyle>
            <a:lvl1pPr marL="171450" indent="-171450" algn="l" defTabSz="685800"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a:lstStyle>
          <a:p>
            <a:pPr>
              <a:buFont typeface="Wingdings" panose="05000000000000000000" pitchFamily="2" charset="2"/>
              <a:buChar char="ü"/>
            </a:pPr>
            <a:r>
              <a:rPr lang="en-US" altLang="zh-CN" b="1" dirty="0" smtClean="0">
                <a:latin typeface="Arial" panose="020B0604020202020204" pitchFamily="34" charset="0"/>
                <a:cs typeface="Arial" panose="020B0604020202020204" pitchFamily="34" charset="0"/>
              </a:rPr>
              <a:t>Preparation of the test substance solution and determination </a:t>
            </a:r>
            <a:r>
              <a:rPr lang="zh-CN" altLang="en-US" b="1" dirty="0" smtClean="0">
                <a:latin typeface="Arial" panose="020B0604020202020204" pitchFamily="34" charset="0"/>
                <a:cs typeface="Arial" panose="020B0604020202020204" pitchFamily="34" charset="0"/>
              </a:rPr>
              <a:t>（</a:t>
            </a:r>
            <a:r>
              <a:rPr lang="en-US" altLang="zh-CN" b="1" dirty="0" smtClean="0">
                <a:latin typeface="Arial" panose="020B0604020202020204" pitchFamily="34" charset="0"/>
                <a:cs typeface="Arial" panose="020B0604020202020204" pitchFamily="34" charset="0"/>
              </a:rPr>
              <a:t>EC</a:t>
            </a:r>
            <a:r>
              <a:rPr lang="zh-CN" altLang="en-US" b="1" dirty="0" smtClean="0">
                <a:latin typeface="Arial" panose="020B0604020202020204" pitchFamily="34" charset="0"/>
                <a:cs typeface="Arial" panose="020B0604020202020204" pitchFamily="34" charset="0"/>
              </a:rPr>
              <a:t>）</a:t>
            </a:r>
            <a:endParaRPr lang="en-US" altLang="zh-CN" sz="1500" dirty="0" smtClean="0">
              <a:latin typeface="Arial" panose="020B0604020202020204" pitchFamily="34" charset="0"/>
              <a:cs typeface="Arial" panose="020B0604020202020204" pitchFamily="34" charset="0"/>
            </a:endParaRPr>
          </a:p>
          <a:p>
            <a:pPr algn="just"/>
            <a:r>
              <a:rPr lang="en-US" altLang="zh-CN" sz="1500" dirty="0">
                <a:latin typeface="Arial" panose="020B0604020202020204" pitchFamily="34" charset="0"/>
                <a:cs typeface="Arial" panose="020B0604020202020204" pitchFamily="34" charset="0"/>
              </a:rPr>
              <a:t>Preparation of standard solution: prepare standard solution in duplicate. Weigh 0.01g (to the nearest 0.1mg) 28-Homobrassinolide standard into 25ml volumetric flask, dissolved by 15ml methanol. Add 4ml </a:t>
            </a:r>
            <a:r>
              <a:rPr lang="en-US" altLang="zh-CN" sz="1500" dirty="0" err="1">
                <a:latin typeface="Arial" panose="020B0604020202020204" pitchFamily="34" charset="0"/>
                <a:cs typeface="Arial" panose="020B0604020202020204" pitchFamily="34" charset="0"/>
              </a:rPr>
              <a:t>phenylboronic</a:t>
            </a:r>
            <a:r>
              <a:rPr lang="en-US" altLang="zh-CN" sz="1500" dirty="0">
                <a:latin typeface="Arial" panose="020B0604020202020204" pitchFamily="34" charset="0"/>
                <a:cs typeface="Arial" panose="020B0604020202020204" pitchFamily="34" charset="0"/>
              </a:rPr>
              <a:t> acid solution, react 30min in thermostat at </a:t>
            </a:r>
            <a:r>
              <a:rPr lang="en-US" altLang="zh-CN" sz="1500" dirty="0" smtClean="0">
                <a:latin typeface="Arial" panose="020B0604020202020204" pitchFamily="34" charset="0"/>
                <a:cs typeface="Arial" panose="020B0604020202020204" pitchFamily="34" charset="0"/>
              </a:rPr>
              <a:t>50℃</a:t>
            </a:r>
            <a:r>
              <a:rPr lang="en-US" altLang="zh-CN" sz="1500" dirty="0">
                <a:latin typeface="Arial" panose="020B0604020202020204" pitchFamily="34" charset="0"/>
                <a:cs typeface="Arial" panose="020B0604020202020204" pitchFamily="34" charset="0"/>
              </a:rPr>
              <a:t>. Allow the solution to cool to ambient temperature and fill to the mark with methanol. </a:t>
            </a:r>
            <a:r>
              <a:rPr lang="en-US" sz="1600" b="1" dirty="0">
                <a:solidFill>
                  <a:srgbClr val="FF0000"/>
                </a:solidFill>
              </a:rPr>
              <a:t>Mix thoroughly and add 1ml solution into 10ml volumetric flask by pipette and fill to the mark with methanol.</a:t>
            </a:r>
            <a:r>
              <a:rPr lang="en-US" sz="1600" dirty="0"/>
              <a:t> </a:t>
            </a:r>
            <a:r>
              <a:rPr lang="en-US" altLang="zh-CN" sz="1500" dirty="0" smtClean="0">
                <a:latin typeface="Arial" panose="020B0604020202020204" pitchFamily="34" charset="0"/>
                <a:cs typeface="Arial" panose="020B0604020202020204" pitchFamily="34" charset="0"/>
              </a:rPr>
              <a:t>Mix </a:t>
            </a:r>
            <a:r>
              <a:rPr lang="en-US" altLang="zh-CN" sz="1500" dirty="0">
                <a:latin typeface="Arial" panose="020B0604020202020204" pitchFamily="34" charset="0"/>
                <a:cs typeface="Arial" panose="020B0604020202020204" pitchFamily="34" charset="0"/>
              </a:rPr>
              <a:t>thoroughly and place the flask in an ultrasonic bath for 5 min, then filter the solution through a 0.45μm filter membrane prior to analysis</a:t>
            </a:r>
            <a:r>
              <a:rPr lang="en-US" altLang="zh-CN" sz="1500" dirty="0" smtClean="0">
                <a:latin typeface="Arial" panose="020B0604020202020204" pitchFamily="34" charset="0"/>
                <a:cs typeface="Arial" panose="020B0604020202020204" pitchFamily="34" charset="0"/>
              </a:rPr>
              <a:t>.</a:t>
            </a:r>
          </a:p>
          <a:p>
            <a:pPr algn="just"/>
            <a:r>
              <a:rPr lang="en-US" altLang="zh-CN" sz="1500" dirty="0">
                <a:latin typeface="Arial" panose="020B0604020202020204" pitchFamily="34" charset="0"/>
                <a:cs typeface="Arial" panose="020B0604020202020204" pitchFamily="34" charset="0"/>
              </a:rPr>
              <a:t>Preparation of sample solution: prepare sample solution in duplicate. </a:t>
            </a:r>
            <a:r>
              <a:rPr lang="en-US" sz="1600" b="1" dirty="0" smtClean="0">
                <a:solidFill>
                  <a:srgbClr val="FF0000"/>
                </a:solidFill>
              </a:rPr>
              <a:t>Weigh </a:t>
            </a:r>
            <a:r>
              <a:rPr lang="en-US" sz="1600" b="1" dirty="0">
                <a:solidFill>
                  <a:srgbClr val="FF0000"/>
                </a:solidFill>
              </a:rPr>
              <a:t>(to the nearest 0.1mg) sufficient sample to contain about 1mg 28-Homobrassinolide into 25ml volumetric flask, dissolved by 5ml methanol.</a:t>
            </a:r>
            <a:r>
              <a:rPr lang="en-US" altLang="zh-CN" sz="1500" b="1" dirty="0" smtClean="0">
                <a:solidFill>
                  <a:srgbClr val="FF0000"/>
                </a:solidFill>
                <a:latin typeface="Arial" panose="020B0604020202020204" pitchFamily="34" charset="0"/>
                <a:cs typeface="Arial" panose="020B0604020202020204" pitchFamily="34" charset="0"/>
              </a:rPr>
              <a:t> </a:t>
            </a:r>
            <a:r>
              <a:rPr lang="en-US" altLang="zh-CN" sz="1500" dirty="0">
                <a:latin typeface="Arial" panose="020B0604020202020204" pitchFamily="34" charset="0"/>
                <a:cs typeface="Arial" panose="020B0604020202020204" pitchFamily="34" charset="0"/>
              </a:rPr>
              <a:t>Add 4ml </a:t>
            </a:r>
            <a:r>
              <a:rPr lang="en-US" altLang="zh-CN" sz="1500" dirty="0" err="1">
                <a:latin typeface="Arial" panose="020B0604020202020204" pitchFamily="34" charset="0"/>
                <a:cs typeface="Arial" panose="020B0604020202020204" pitchFamily="34" charset="0"/>
              </a:rPr>
              <a:t>phenylboronic</a:t>
            </a:r>
            <a:r>
              <a:rPr lang="en-US" altLang="zh-CN" sz="1500" dirty="0">
                <a:latin typeface="Arial" panose="020B0604020202020204" pitchFamily="34" charset="0"/>
                <a:cs typeface="Arial" panose="020B0604020202020204" pitchFamily="34" charset="0"/>
              </a:rPr>
              <a:t> acid solution, react 30min in thermostat at </a:t>
            </a:r>
            <a:r>
              <a:rPr lang="en-US" altLang="zh-CN" sz="1500" dirty="0" smtClean="0">
                <a:latin typeface="Arial" panose="020B0604020202020204" pitchFamily="34" charset="0"/>
                <a:cs typeface="Arial" panose="020B0604020202020204" pitchFamily="34" charset="0"/>
              </a:rPr>
              <a:t>50℃</a:t>
            </a:r>
            <a:r>
              <a:rPr lang="en-US" altLang="zh-CN" sz="1500" dirty="0">
                <a:latin typeface="Arial" panose="020B0604020202020204" pitchFamily="34" charset="0"/>
                <a:cs typeface="Arial" panose="020B0604020202020204" pitchFamily="34" charset="0"/>
              </a:rPr>
              <a:t>. Allow the solution to cool to ambient temperature and fill to the mark with methanol. Mix thoroughly and place the flask in an ultrasonic bath for 5 min, then filter the solution through a 0.45μm filter membrane prior to analysis. </a:t>
            </a:r>
            <a:endParaRPr lang="en-US" altLang="zh-CN" sz="1500" dirty="0" smtClean="0">
              <a:latin typeface="Arial" panose="020B0604020202020204" pitchFamily="34" charset="0"/>
              <a:cs typeface="Arial" panose="020B0604020202020204" pitchFamily="34" charset="0"/>
            </a:endParaRPr>
          </a:p>
        </p:txBody>
      </p:sp>
      <p:sp>
        <p:nvSpPr>
          <p:cNvPr id="2" name="幻灯片编号占位符 1"/>
          <p:cNvSpPr>
            <a:spLocks noGrp="1"/>
          </p:cNvSpPr>
          <p:nvPr>
            <p:ph type="sldNum" sz="quarter" idx="12"/>
          </p:nvPr>
        </p:nvSpPr>
        <p:spPr/>
        <p:txBody>
          <a:bodyPr/>
          <a:lstStyle/>
          <a:p>
            <a:fld id="{04BAE5B3-BE46-4E18-80F1-3E1CF5BEC112}" type="slidenum">
              <a:rPr lang="zh-CN" altLang="en-US" smtClean="0"/>
              <a:t>9</a:t>
            </a:fld>
            <a:endParaRPr lang="zh-CN" altLang="en-US"/>
          </a:p>
        </p:txBody>
      </p:sp>
    </p:spTree>
    <p:extLst>
      <p:ext uri="{BB962C8B-B14F-4D97-AF65-F5344CB8AC3E}">
        <p14:creationId xmlns:p14="http://schemas.microsoft.com/office/powerpoint/2010/main" val="181236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TM04033925[[fn=水滴]]</Template>
  <TotalTime>6394</TotalTime>
  <Words>2956</Words>
  <Application>Microsoft Office PowerPoint</Application>
  <PresentationFormat>宽屏</PresentationFormat>
  <Paragraphs>936</Paragraphs>
  <Slides>27</Slides>
  <Notes>3</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27</vt:i4>
      </vt:variant>
    </vt:vector>
  </HeadingPairs>
  <TitlesOfParts>
    <vt:vector size="38" baseType="lpstr">
      <vt:lpstr>Arial Unicode MS</vt:lpstr>
      <vt:lpstr>宋体</vt:lpstr>
      <vt:lpstr>微软雅黑</vt:lpstr>
      <vt:lpstr>Arial</vt:lpstr>
      <vt:lpstr>Calibri</vt:lpstr>
      <vt:lpstr>Calibri Light</vt:lpstr>
      <vt:lpstr>Helvetica</vt:lpstr>
      <vt:lpstr>Times New Roman</vt:lpstr>
      <vt:lpstr>Tw Cen MT</vt:lpstr>
      <vt:lpstr>Wingdings</vt:lpstr>
      <vt:lpstr>Office 主题</vt:lpstr>
      <vt:lpstr>28-Homobrassinolide- CIPAC Full Scale Collaborative Study</vt:lpstr>
      <vt:lpstr>GENERAL INFORMATION</vt:lpstr>
      <vt:lpstr>PowerPoint 演示文稿</vt:lpstr>
      <vt:lpstr>PARTICIPANTS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DATA EVALUATION AND DISCUSSION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Spirodiclofen- CIPAC Small Scale Collaborative Study</dc:title>
  <dc:creator>ccpia</dc:creator>
  <cp:lastModifiedBy>Jason</cp:lastModifiedBy>
  <cp:revision>251</cp:revision>
  <cp:lastPrinted>2020-05-28T05:51:07Z</cp:lastPrinted>
  <dcterms:created xsi:type="dcterms:W3CDTF">2019-04-03T09:04:02Z</dcterms:created>
  <dcterms:modified xsi:type="dcterms:W3CDTF">2021-06-11T09:15:39Z</dcterms:modified>
</cp:coreProperties>
</file>